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8" r:id="rId3"/>
    <p:sldId id="280" r:id="rId4"/>
    <p:sldId id="264" r:id="rId5"/>
    <p:sldId id="263" r:id="rId6"/>
    <p:sldId id="262" r:id="rId7"/>
    <p:sldId id="259" r:id="rId8"/>
    <p:sldId id="261" r:id="rId9"/>
    <p:sldId id="279" r:id="rId10"/>
    <p:sldId id="260" r:id="rId11"/>
    <p:sldId id="275" r:id="rId12"/>
    <p:sldId id="265" r:id="rId13"/>
    <p:sldId id="289" r:id="rId14"/>
    <p:sldId id="290" r:id="rId15"/>
    <p:sldId id="288" r:id="rId16"/>
    <p:sldId id="257" r:id="rId17"/>
    <p:sldId id="269" r:id="rId18"/>
    <p:sldId id="285" r:id="rId19"/>
    <p:sldId id="266" r:id="rId20"/>
    <p:sldId id="272" r:id="rId21"/>
    <p:sldId id="270" r:id="rId22"/>
    <p:sldId id="271" r:id="rId23"/>
    <p:sldId id="276" r:id="rId24"/>
    <p:sldId id="284" r:id="rId25"/>
    <p:sldId id="268" r:id="rId26"/>
    <p:sldId id="287" r:id="rId27"/>
    <p:sldId id="281" r:id="rId28"/>
    <p:sldId id="273" r:id="rId29"/>
    <p:sldId id="282" r:id="rId30"/>
    <p:sldId id="267" r:id="rId31"/>
    <p:sldId id="278" r:id="rId32"/>
    <p:sldId id="274" r:id="rId33"/>
    <p:sldId id="2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71FD0E-8CE1-804E-93DC-55A374C4DC4C}">
          <p14:sldIdLst>
            <p14:sldId id="256"/>
            <p14:sldId id="258"/>
            <p14:sldId id="280"/>
            <p14:sldId id="264"/>
            <p14:sldId id="263"/>
            <p14:sldId id="262"/>
            <p14:sldId id="259"/>
            <p14:sldId id="261"/>
            <p14:sldId id="279"/>
            <p14:sldId id="260"/>
            <p14:sldId id="275"/>
            <p14:sldId id="265"/>
            <p14:sldId id="289"/>
            <p14:sldId id="290"/>
            <p14:sldId id="288"/>
            <p14:sldId id="257"/>
            <p14:sldId id="269"/>
            <p14:sldId id="285"/>
            <p14:sldId id="266"/>
            <p14:sldId id="272"/>
            <p14:sldId id="270"/>
            <p14:sldId id="271"/>
            <p14:sldId id="276"/>
            <p14:sldId id="284"/>
            <p14:sldId id="268"/>
            <p14:sldId id="287"/>
            <p14:sldId id="281"/>
            <p14:sldId id="273"/>
            <p14:sldId id="282"/>
            <p14:sldId id="267"/>
            <p14:sldId id="278"/>
            <p14:sldId id="274"/>
            <p14:sldId id="28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C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4"/>
    <p:restoredTop sz="85811"/>
  </p:normalViewPr>
  <p:slideViewPr>
    <p:cSldViewPr snapToGrid="0" snapToObjects="1">
      <p:cViewPr>
        <p:scale>
          <a:sx n="77" d="100"/>
          <a:sy n="77" d="100"/>
        </p:scale>
        <p:origin x="336" y="4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1857F-E841-F44A-A69A-D059C3B3C0DC}" type="datetimeFigureOut">
              <a:rPr lang="en-US" smtClean="0"/>
              <a:t>12/8/15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AD07F4-B87C-E14C-B0A4-ABC642171A75}" type="slidenum">
              <a:rPr lang="en-US" smtClean="0"/>
              <a:t>‹#›</a:t>
            </a:fld>
            <a:endParaRPr lang="en-US"/>
          </a:p>
        </p:txBody>
      </p:sp>
    </p:spTree>
    <p:extLst>
      <p:ext uri="{BB962C8B-B14F-4D97-AF65-F5344CB8AC3E}">
        <p14:creationId xmlns:p14="http://schemas.microsoft.com/office/powerpoint/2010/main" val="1120192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welcome. I hope you are enjoying node interactive so far</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1</a:t>
            </a:fld>
            <a:endParaRPr lang="en-US"/>
          </a:p>
        </p:txBody>
      </p:sp>
    </p:spTree>
    <p:extLst>
      <p:ext uri="{BB962C8B-B14F-4D97-AF65-F5344CB8AC3E}">
        <p14:creationId xmlns:p14="http://schemas.microsoft.com/office/powerpoint/2010/main" val="88539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10</a:t>
            </a:fld>
            <a:endParaRPr lang="en-US"/>
          </a:p>
        </p:txBody>
      </p:sp>
    </p:spTree>
    <p:extLst>
      <p:ext uri="{BB962C8B-B14F-4D97-AF65-F5344CB8AC3E}">
        <p14:creationId xmlns:p14="http://schemas.microsoft.com/office/powerpoint/2010/main" val="1731644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a:t>
            </a:r>
            <a:r>
              <a:rPr lang="en-US" baseline="0" dirty="0" smtClean="0"/>
              <a:t> out that there is a large amount of demand for a compact and portable </a:t>
            </a:r>
            <a:r>
              <a:rPr lang="en-US" baseline="0" dirty="0" err="1" smtClean="0"/>
              <a:t>javascript</a:t>
            </a:r>
            <a:r>
              <a:rPr lang="en-US" baseline="0" dirty="0" smtClean="0"/>
              <a:t> engine!</a:t>
            </a:r>
          </a:p>
          <a:p>
            <a:endParaRPr lang="en-US" baseline="0" dirty="0" smtClean="0"/>
          </a:p>
          <a:p>
            <a:r>
              <a:rPr lang="en-US" baseline="0" dirty="0" smtClean="0"/>
              <a:t>There are game engines, media centers, </a:t>
            </a:r>
            <a:r>
              <a:rPr lang="en-US" baseline="0" dirty="0" err="1" smtClean="0"/>
              <a:t>opengl</a:t>
            </a:r>
            <a:r>
              <a:rPr lang="en-US" baseline="0" dirty="0" smtClean="0"/>
              <a:t> bindings, reverse engineering toolkits that use it for scripting</a:t>
            </a:r>
            <a:r>
              <a:rPr lang="is-IS" baseline="0" dirty="0" smtClean="0"/>
              <a:t>… and if you really want to let your imagination run wild think about what you can do with these last two bindings from Crationix. One for libuv gives it access to OS level stuff like nodejs and the other lets you request some data by binding with curl!</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11</a:t>
            </a:fld>
            <a:endParaRPr lang="en-US"/>
          </a:p>
        </p:txBody>
      </p:sp>
    </p:spTree>
    <p:extLst>
      <p:ext uri="{BB962C8B-B14F-4D97-AF65-F5344CB8AC3E}">
        <p14:creationId xmlns:p14="http://schemas.microsoft.com/office/powerpoint/2010/main" val="1178403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you have these you can start using the duktape API which looks like this</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12</a:t>
            </a:fld>
            <a:endParaRPr lang="en-US"/>
          </a:p>
        </p:txBody>
      </p:sp>
    </p:spTree>
    <p:extLst>
      <p:ext uri="{BB962C8B-B14F-4D97-AF65-F5344CB8AC3E}">
        <p14:creationId xmlns:p14="http://schemas.microsoft.com/office/powerpoint/2010/main" val="161318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methods</a:t>
            </a:r>
            <a:r>
              <a:rPr lang="en-US" baseline="0" dirty="0" smtClean="0"/>
              <a:t> manipulate the context and heap</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13</a:t>
            </a:fld>
            <a:endParaRPr lang="en-US"/>
          </a:p>
        </p:txBody>
      </p:sp>
    </p:spTree>
    <p:extLst>
      <p:ext uri="{BB962C8B-B14F-4D97-AF65-F5344CB8AC3E}">
        <p14:creationId xmlns:p14="http://schemas.microsoft.com/office/powerpoint/2010/main" val="62426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you manipulate these things using the stack based API, as an example</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14</a:t>
            </a:fld>
            <a:endParaRPr lang="en-US"/>
          </a:p>
        </p:txBody>
      </p:sp>
    </p:spTree>
    <p:extLst>
      <p:ext uri="{BB962C8B-B14F-4D97-AF65-F5344CB8AC3E}">
        <p14:creationId xmlns:p14="http://schemas.microsoft.com/office/powerpoint/2010/main" val="1910983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15</a:t>
            </a:fld>
            <a:endParaRPr lang="en-US"/>
          </a:p>
        </p:txBody>
      </p:sp>
    </p:spTree>
    <p:extLst>
      <p:ext uri="{BB962C8B-B14F-4D97-AF65-F5344CB8AC3E}">
        <p14:creationId xmlns:p14="http://schemas.microsoft.com/office/powerpoint/2010/main" val="1257923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want to do something more complicated you need to dive a little deeper into the docs</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16</a:t>
            </a:fld>
            <a:endParaRPr lang="en-US"/>
          </a:p>
        </p:txBody>
      </p:sp>
    </p:spTree>
    <p:extLst>
      <p:ext uri="{BB962C8B-B14F-4D97-AF65-F5344CB8AC3E}">
        <p14:creationId xmlns:p14="http://schemas.microsoft.com/office/powerpoint/2010/main" val="85306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say I have this some</a:t>
            </a:r>
            <a:r>
              <a:rPr lang="en-US" baseline="0" dirty="0" smtClean="0"/>
              <a:t> </a:t>
            </a:r>
            <a:r>
              <a:rPr lang="en-US" baseline="0" dirty="0" err="1" smtClean="0"/>
              <a:t>Javascript</a:t>
            </a:r>
            <a:r>
              <a:rPr lang="en-US" baseline="0" dirty="0" smtClean="0"/>
              <a:t> code I’d like to run from a C/C++ program.</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Imagine we have this file </a:t>
            </a:r>
            <a:r>
              <a:rPr lang="en-US" baseline="0" dirty="0" err="1" smtClean="0"/>
              <a:t>cool.js</a:t>
            </a:r>
            <a:r>
              <a:rPr lang="en-US" baseline="0" dirty="0" smtClean="0"/>
              <a:t> and it contains</a:t>
            </a:r>
          </a:p>
          <a:p>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18</a:t>
            </a:fld>
            <a:endParaRPr lang="en-US"/>
          </a:p>
        </p:txBody>
      </p:sp>
    </p:spTree>
    <p:extLst>
      <p:ext uri="{BB962C8B-B14F-4D97-AF65-F5344CB8AC3E}">
        <p14:creationId xmlns:p14="http://schemas.microsoft.com/office/powerpoint/2010/main" val="2046890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To use this code we will need to evaluate </a:t>
            </a:r>
            <a:r>
              <a:rPr lang="en-US" baseline="0" dirty="0" err="1" smtClean="0"/>
              <a:t>cool.js</a:t>
            </a:r>
            <a:r>
              <a:rPr lang="en-US" baseline="0" dirty="0" smtClean="0"/>
              <a:t>, push our argument onto the stack and ultimately call the function.</a:t>
            </a:r>
          </a:p>
        </p:txBody>
      </p:sp>
      <p:sp>
        <p:nvSpPr>
          <p:cNvPr id="4" name="Slide Number Placeholder 3"/>
          <p:cNvSpPr>
            <a:spLocks noGrp="1"/>
          </p:cNvSpPr>
          <p:nvPr>
            <p:ph type="sldNum" sz="quarter" idx="10"/>
          </p:nvPr>
        </p:nvSpPr>
        <p:spPr/>
        <p:txBody>
          <a:bodyPr/>
          <a:lstStyle/>
          <a:p>
            <a:fld id="{36AD07F4-B87C-E14C-B0A4-ABC642171A75}" type="slidenum">
              <a:rPr lang="en-US" smtClean="0"/>
              <a:t>19</a:t>
            </a:fld>
            <a:endParaRPr lang="en-US"/>
          </a:p>
        </p:txBody>
      </p:sp>
    </p:spTree>
    <p:extLst>
      <p:ext uri="{BB962C8B-B14F-4D97-AF65-F5344CB8AC3E}">
        <p14:creationId xmlns:p14="http://schemas.microsoft.com/office/powerpoint/2010/main" val="277551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we need to do is evaluate the file</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20</a:t>
            </a:fld>
            <a:endParaRPr lang="en-US"/>
          </a:p>
        </p:txBody>
      </p:sp>
    </p:spTree>
    <p:extLst>
      <p:ext uri="{BB962C8B-B14F-4D97-AF65-F5344CB8AC3E}">
        <p14:creationId xmlns:p14="http://schemas.microsoft.com/office/powerpoint/2010/main" val="2014322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Tyler</a:t>
            </a:r>
            <a:r>
              <a:rPr lang="en-US" baseline="0" dirty="0" smtClean="0"/>
              <a:t> and I’m really excited for this talk because I get to introduce everyone here to duktape.</a:t>
            </a:r>
          </a:p>
          <a:p>
            <a:endParaRPr lang="en-US" baseline="0" dirty="0" smtClean="0"/>
          </a:p>
          <a:p>
            <a:r>
              <a:rPr lang="en-US" baseline="0" dirty="0" smtClean="0"/>
              <a:t>I currently head up the engineering effort at hustle.</a:t>
            </a:r>
          </a:p>
        </p:txBody>
      </p:sp>
      <p:sp>
        <p:nvSpPr>
          <p:cNvPr id="4" name="Slide Number Placeholder 3"/>
          <p:cNvSpPr>
            <a:spLocks noGrp="1"/>
          </p:cNvSpPr>
          <p:nvPr>
            <p:ph type="sldNum" sz="quarter" idx="10"/>
          </p:nvPr>
        </p:nvSpPr>
        <p:spPr/>
        <p:txBody>
          <a:bodyPr/>
          <a:lstStyle/>
          <a:p>
            <a:fld id="{36AD07F4-B87C-E14C-B0A4-ABC642171A75}" type="slidenum">
              <a:rPr lang="en-US" smtClean="0"/>
              <a:t>2</a:t>
            </a:fld>
            <a:endParaRPr lang="en-US"/>
          </a:p>
        </p:txBody>
      </p:sp>
    </p:spTree>
    <p:extLst>
      <p:ext uri="{BB962C8B-B14F-4D97-AF65-F5344CB8AC3E}">
        <p14:creationId xmlns:p14="http://schemas.microsoft.com/office/powerpoint/2010/main" val="3774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thing we want to do is push our argument onto the stack</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21</a:t>
            </a:fld>
            <a:endParaRPr lang="en-US"/>
          </a:p>
        </p:txBody>
      </p:sp>
    </p:spTree>
    <p:extLst>
      <p:ext uri="{BB962C8B-B14F-4D97-AF65-F5344CB8AC3E}">
        <p14:creationId xmlns:p14="http://schemas.microsoft.com/office/powerpoint/2010/main" val="1789037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want to call the function</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22</a:t>
            </a:fld>
            <a:endParaRPr lang="en-US"/>
          </a:p>
        </p:txBody>
      </p:sp>
    </p:spTree>
    <p:extLst>
      <p:ext uri="{BB962C8B-B14F-4D97-AF65-F5344CB8AC3E}">
        <p14:creationId xmlns:p14="http://schemas.microsoft.com/office/powerpoint/2010/main" val="1239312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I have this some</a:t>
            </a:r>
            <a:r>
              <a:rPr lang="en-US" baseline="0" dirty="0" smtClean="0"/>
              <a:t> </a:t>
            </a:r>
            <a:r>
              <a:rPr lang="en-US" baseline="0" dirty="0" err="1" smtClean="0"/>
              <a:t>Javascript</a:t>
            </a:r>
            <a:r>
              <a:rPr lang="en-US" baseline="0" dirty="0" smtClean="0"/>
              <a:t> code I’d like to run from a C/C++ program.</a:t>
            </a:r>
          </a:p>
          <a:p>
            <a:endParaRPr lang="en-US" baseline="0" dirty="0" smtClean="0"/>
          </a:p>
          <a:p>
            <a:r>
              <a:rPr lang="en-US" baseline="0" dirty="0" smtClean="0"/>
              <a:t>Imagine we have this file </a:t>
            </a:r>
            <a:r>
              <a:rPr lang="en-US" baseline="0" dirty="0" err="1" smtClean="0"/>
              <a:t>cool.js</a:t>
            </a:r>
            <a:r>
              <a:rPr lang="en-US" baseline="0" dirty="0" smtClean="0"/>
              <a:t> and it contains</a:t>
            </a:r>
          </a:p>
          <a:p>
            <a:endParaRPr lang="en-US" baseline="0" dirty="0" smtClean="0"/>
          </a:p>
        </p:txBody>
      </p:sp>
      <p:sp>
        <p:nvSpPr>
          <p:cNvPr id="4" name="Slide Number Placeholder 3"/>
          <p:cNvSpPr>
            <a:spLocks noGrp="1"/>
          </p:cNvSpPr>
          <p:nvPr>
            <p:ph type="sldNum" sz="quarter" idx="10"/>
          </p:nvPr>
        </p:nvSpPr>
        <p:spPr/>
        <p:txBody>
          <a:bodyPr/>
          <a:lstStyle/>
          <a:p>
            <a:fld id="{36AD07F4-B87C-E14C-B0A4-ABC642171A75}" type="slidenum">
              <a:rPr lang="en-US" smtClean="0"/>
              <a:t>24</a:t>
            </a:fld>
            <a:endParaRPr lang="en-US"/>
          </a:p>
        </p:txBody>
      </p:sp>
    </p:spTree>
    <p:extLst>
      <p:ext uri="{BB962C8B-B14F-4D97-AF65-F5344CB8AC3E}">
        <p14:creationId xmlns:p14="http://schemas.microsoft.com/office/powerpoint/2010/main" val="2055348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29</a:t>
            </a:fld>
            <a:endParaRPr lang="en-US"/>
          </a:p>
        </p:txBody>
      </p:sp>
    </p:spTree>
    <p:extLst>
      <p:ext uri="{BB962C8B-B14F-4D97-AF65-F5344CB8AC3E}">
        <p14:creationId xmlns:p14="http://schemas.microsoft.com/office/powerpoint/2010/main" val="935474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t>
            </a:r>
            <a:r>
              <a:rPr lang="en-US" dirty="0" smtClean="0"/>
              <a:t>are developing</a:t>
            </a:r>
            <a:r>
              <a:rPr lang="en-US" baseline="0" dirty="0" smtClean="0"/>
              <a:t> a platform that enables organizations to </a:t>
            </a:r>
            <a:r>
              <a:rPr lang="en-US" baseline="0" dirty="0" smtClean="0"/>
              <a:t>build relationships with people via text message.</a:t>
            </a:r>
            <a:endParaRPr lang="en-US" baseline="0" dirty="0" smtClean="0"/>
          </a:p>
          <a:p>
            <a:endParaRPr lang="en-US" baseline="0" dirty="0" smtClean="0"/>
          </a:p>
          <a:p>
            <a:r>
              <a:rPr lang="en-US" baseline="0" dirty="0" smtClean="0"/>
              <a:t>As an example of this, you can text duktape to 33888 if you are interested in duktape, </a:t>
            </a:r>
            <a:r>
              <a:rPr lang="en-US" baseline="0" dirty="0" err="1" smtClean="0"/>
              <a:t>Javascript</a:t>
            </a:r>
            <a:r>
              <a:rPr lang="en-US" baseline="0" dirty="0" smtClean="0"/>
              <a:t>, node or anything else and we can  continue the conversation after the presentation.</a:t>
            </a:r>
          </a:p>
        </p:txBody>
      </p:sp>
      <p:sp>
        <p:nvSpPr>
          <p:cNvPr id="4" name="Slide Number Placeholder 3"/>
          <p:cNvSpPr>
            <a:spLocks noGrp="1"/>
          </p:cNvSpPr>
          <p:nvPr>
            <p:ph type="sldNum" sz="quarter" idx="10"/>
          </p:nvPr>
        </p:nvSpPr>
        <p:spPr/>
        <p:txBody>
          <a:bodyPr/>
          <a:lstStyle/>
          <a:p>
            <a:fld id="{36AD07F4-B87C-E14C-B0A4-ABC642171A75}" type="slidenum">
              <a:rPr lang="en-US" smtClean="0"/>
              <a:t>3</a:t>
            </a:fld>
            <a:endParaRPr lang="en-US"/>
          </a:p>
        </p:txBody>
      </p:sp>
    </p:spTree>
    <p:extLst>
      <p:ext uri="{BB962C8B-B14F-4D97-AF65-F5344CB8AC3E}">
        <p14:creationId xmlns:p14="http://schemas.microsoft.com/office/powerpoint/2010/main" val="168039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don’t use duktape to build hustle but we do use a ton of </a:t>
            </a:r>
            <a:r>
              <a:rPr lang="en-US" baseline="0" dirty="0" err="1" smtClean="0"/>
              <a:t>Javascript</a:t>
            </a:r>
            <a:r>
              <a:rPr lang="en-US" baseline="0" dirty="0" smtClean="0"/>
              <a:t>. We use it everywhere from our our front end (react), to our backend (node) to our </a:t>
            </a:r>
            <a:r>
              <a:rPr lang="en-US" baseline="0" dirty="0" err="1" smtClean="0"/>
              <a:t>ios</a:t>
            </a:r>
            <a:r>
              <a:rPr lang="en-US" baseline="0" dirty="0" smtClean="0"/>
              <a:t>/android clients (react-native). Pretty much everywhere we look we want</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4</a:t>
            </a:fld>
            <a:endParaRPr lang="en-US"/>
          </a:p>
        </p:txBody>
      </p:sp>
    </p:spTree>
    <p:extLst>
      <p:ext uri="{BB962C8B-B14F-4D97-AF65-F5344CB8AC3E}">
        <p14:creationId xmlns:p14="http://schemas.microsoft.com/office/powerpoint/2010/main" val="82309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 </a:t>
            </a:r>
            <a:r>
              <a:rPr lang="en-US" baseline="0" dirty="0" err="1" smtClean="0"/>
              <a:t>javascript</a:t>
            </a:r>
            <a:r>
              <a:rPr lang="en-US" baseline="0" dirty="0" smtClean="0"/>
              <a:t>. And as a group we </a:t>
            </a:r>
            <a:r>
              <a:rPr lang="en-US" baseline="0" dirty="0" err="1" smtClean="0"/>
              <a:t>javascripters</a:t>
            </a:r>
            <a:r>
              <a:rPr lang="en-US" baseline="0" dirty="0" smtClean="0"/>
              <a:t> like danger</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5</a:t>
            </a:fld>
            <a:endParaRPr lang="en-US"/>
          </a:p>
        </p:txBody>
      </p:sp>
    </p:spTree>
    <p:extLst>
      <p:ext uri="{BB962C8B-B14F-4D97-AF65-F5344CB8AC3E}">
        <p14:creationId xmlns:p14="http://schemas.microsoft.com/office/powerpoint/2010/main" val="545859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are addicted to learning and trying new things. </a:t>
            </a:r>
            <a:r>
              <a:rPr lang="is-IS" baseline="0" dirty="0" smtClean="0"/>
              <a:t>Thats why discovering duktape and playing around with it is so much fun and today is going to be a primer on using it so you can play around with it too.</a:t>
            </a:r>
            <a:endParaRPr lang="en-US" dirty="0" smtClean="0"/>
          </a:p>
        </p:txBody>
      </p:sp>
      <p:sp>
        <p:nvSpPr>
          <p:cNvPr id="4" name="Slide Number Placeholder 3"/>
          <p:cNvSpPr>
            <a:spLocks noGrp="1"/>
          </p:cNvSpPr>
          <p:nvPr>
            <p:ph type="sldNum" sz="quarter" idx="10"/>
          </p:nvPr>
        </p:nvSpPr>
        <p:spPr/>
        <p:txBody>
          <a:bodyPr/>
          <a:lstStyle/>
          <a:p>
            <a:fld id="{36AD07F4-B87C-E14C-B0A4-ABC642171A75}" type="slidenum">
              <a:rPr lang="en-US" smtClean="0"/>
              <a:t>6</a:t>
            </a:fld>
            <a:endParaRPr lang="en-US"/>
          </a:p>
        </p:txBody>
      </p:sp>
    </p:spTree>
    <p:extLst>
      <p:ext uri="{BB962C8B-B14F-4D97-AF65-F5344CB8AC3E}">
        <p14:creationId xmlns:p14="http://schemas.microsoft.com/office/powerpoint/2010/main" val="159312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lets you call</a:t>
            </a:r>
            <a:r>
              <a:rPr lang="en-US" baseline="0" dirty="0" smtClean="0"/>
              <a:t> JS code from C/C++ (which is commonly done with a JS interpreter)</a:t>
            </a:r>
          </a:p>
          <a:p>
            <a:endParaRPr lang="en-US" baseline="0" dirty="0" smtClean="0"/>
          </a:p>
          <a:p>
            <a:r>
              <a:rPr lang="en-US" baseline="0" dirty="0" smtClean="0"/>
              <a:t>AND</a:t>
            </a:r>
            <a:r>
              <a:rPr lang="is-IS" baseline="0" dirty="0" smtClean="0"/>
              <a:t>… </a:t>
            </a:r>
            <a:r>
              <a:rPr lang="en-US" baseline="0" dirty="0" smtClean="0"/>
              <a:t>It lets you go the other way:</a:t>
            </a:r>
          </a:p>
          <a:p>
            <a:endParaRPr lang="en-US" baseline="0" dirty="0" smtClean="0"/>
          </a:p>
          <a:p>
            <a:r>
              <a:rPr lang="en-US" baseline="0" dirty="0" smtClean="0"/>
              <a:t>Call speedy C functions from JS(which is commonly done through </a:t>
            </a:r>
            <a:r>
              <a:rPr lang="en-US" baseline="0" dirty="0" err="1" smtClean="0"/>
              <a:t>nodejs</a:t>
            </a:r>
            <a:r>
              <a:rPr lang="en-US" baseline="0" dirty="0" smtClean="0"/>
              <a:t> through </a:t>
            </a:r>
            <a:r>
              <a:rPr lang="en-US" baseline="0" dirty="0" err="1" smtClean="0"/>
              <a:t>addons</a:t>
            </a:r>
            <a:r>
              <a:rPr lang="en-US" baseline="0" dirty="0" smtClean="0"/>
              <a:t> fairly easily)</a:t>
            </a:r>
          </a:p>
        </p:txBody>
      </p:sp>
      <p:sp>
        <p:nvSpPr>
          <p:cNvPr id="4" name="Slide Number Placeholder 3"/>
          <p:cNvSpPr>
            <a:spLocks noGrp="1"/>
          </p:cNvSpPr>
          <p:nvPr>
            <p:ph type="sldNum" sz="quarter" idx="10"/>
          </p:nvPr>
        </p:nvSpPr>
        <p:spPr/>
        <p:txBody>
          <a:bodyPr/>
          <a:lstStyle/>
          <a:p>
            <a:fld id="{36AD07F4-B87C-E14C-B0A4-ABC642171A75}" type="slidenum">
              <a:rPr lang="en-US" smtClean="0"/>
              <a:t>7</a:t>
            </a:fld>
            <a:endParaRPr lang="en-US"/>
          </a:p>
        </p:txBody>
      </p:sp>
    </p:spTree>
    <p:extLst>
      <p:ext uri="{BB962C8B-B14F-4D97-AF65-F5344CB8AC3E}">
        <p14:creationId xmlns:p14="http://schemas.microsoft.com/office/powerpoint/2010/main" val="358826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a:t>
            </a:r>
            <a:r>
              <a:rPr lang="en-US" baseline="0" dirty="0" smtClean="0"/>
              <a:t> on being compliant, portable, being easy to use and tiny.</a:t>
            </a:r>
          </a:p>
          <a:p>
            <a:endParaRPr lang="en-US" baseline="0" dirty="0" smtClean="0"/>
          </a:p>
          <a:p>
            <a:r>
              <a:rPr lang="en-US" baseline="0" dirty="0" smtClean="0"/>
              <a:t>Performance factors in a bit, but not as much. Sometimes you don’t need this</a:t>
            </a:r>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8</a:t>
            </a:fld>
            <a:endParaRPr lang="en-US"/>
          </a:p>
        </p:txBody>
      </p:sp>
    </p:spTree>
    <p:extLst>
      <p:ext uri="{BB962C8B-B14F-4D97-AF65-F5344CB8AC3E}">
        <p14:creationId xmlns:p14="http://schemas.microsoft.com/office/powerpoint/2010/main" val="838638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has different goals than the big guys</a:t>
            </a:r>
            <a:endParaRPr lang="en-US" dirty="0" smtClean="0"/>
          </a:p>
          <a:p>
            <a:endParaRPr lang="en-US" dirty="0"/>
          </a:p>
        </p:txBody>
      </p:sp>
      <p:sp>
        <p:nvSpPr>
          <p:cNvPr id="4" name="Slide Number Placeholder 3"/>
          <p:cNvSpPr>
            <a:spLocks noGrp="1"/>
          </p:cNvSpPr>
          <p:nvPr>
            <p:ph type="sldNum" sz="quarter" idx="10"/>
          </p:nvPr>
        </p:nvSpPr>
        <p:spPr/>
        <p:txBody>
          <a:bodyPr/>
          <a:lstStyle/>
          <a:p>
            <a:fld id="{36AD07F4-B87C-E14C-B0A4-ABC642171A75}" type="slidenum">
              <a:rPr lang="en-US" smtClean="0"/>
              <a:t>9</a:t>
            </a:fld>
            <a:endParaRPr lang="en-US"/>
          </a:p>
        </p:txBody>
      </p:sp>
    </p:spTree>
    <p:extLst>
      <p:ext uri="{BB962C8B-B14F-4D97-AF65-F5344CB8AC3E}">
        <p14:creationId xmlns:p14="http://schemas.microsoft.com/office/powerpoint/2010/main" val="115202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CA"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744161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69163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60994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77748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CA"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90688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13766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CA"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11387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88355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24915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CA"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CA"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683213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CA"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CA"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9197A1D-3081-8A40-907F-E7FF0332D412}" type="datetimeFigureOut">
              <a:rPr lang="en-US" smtClean="0"/>
              <a:t>12/8/15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B748E27D-412A-E64B-AF34-C9BDB777516B}" type="slidenum">
              <a:rPr lang="en-US" smtClean="0"/>
              <a:t>‹#›</a:t>
            </a:fld>
            <a:endParaRPr lang="en-US"/>
          </a:p>
        </p:txBody>
      </p:sp>
    </p:spTree>
    <p:extLst>
      <p:ext uri="{BB962C8B-B14F-4D97-AF65-F5344CB8AC3E}">
        <p14:creationId xmlns:p14="http://schemas.microsoft.com/office/powerpoint/2010/main" val="1414130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377955"/>
            <a:ext cx="12201994" cy="8129588"/>
          </a:xfrm>
          <a:prstGeom prst="rect">
            <a:avLst/>
          </a:prstGeom>
        </p:spPr>
      </p:pic>
      <p:sp>
        <p:nvSpPr>
          <p:cNvPr id="8" name="Rectangle 7"/>
          <p:cNvSpPr/>
          <p:nvPr userDrawn="1"/>
        </p:nvSpPr>
        <p:spPr>
          <a:xfrm>
            <a:off x="-128588" y="992459"/>
            <a:ext cx="12444413" cy="5994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483" y="-25438"/>
            <a:ext cx="1707295" cy="918912"/>
          </a:xfrm>
          <a:prstGeom prst="rect">
            <a:avLst/>
          </a:prstGeom>
        </p:spPr>
      </p:pic>
      <p:sp>
        <p:nvSpPr>
          <p:cNvPr id="2" name="Title Placeholder 1"/>
          <p:cNvSpPr>
            <a:spLocks noGrp="1"/>
          </p:cNvSpPr>
          <p:nvPr>
            <p:ph type="title"/>
          </p:nvPr>
        </p:nvSpPr>
        <p:spPr>
          <a:xfrm>
            <a:off x="838200" y="1814086"/>
            <a:ext cx="10515600" cy="1325563"/>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3" name="Text Placeholder 2"/>
          <p:cNvSpPr>
            <a:spLocks noGrp="1"/>
          </p:cNvSpPr>
          <p:nvPr>
            <p:ph type="body" idx="1"/>
          </p:nvPr>
        </p:nvSpPr>
        <p:spPr>
          <a:xfrm>
            <a:off x="838200" y="3139580"/>
            <a:ext cx="10515600" cy="2336335"/>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32629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rgbClr val="7FBC41"/>
          </a:solidFill>
          <a:latin typeface="Helvetica Neue LT Std 45 Light" charset="0"/>
          <a:ea typeface="Helvetica Neue LT Std 45 Light" charset="0"/>
          <a:cs typeface="Helvetica Neue LT Std 45 Light" charset="0"/>
        </a:defRPr>
      </a:lvl1pPr>
    </p:titleStyle>
    <p:bodyStyle>
      <a:lvl1pPr marL="228600" indent="-228600" algn="l" defTabSz="914400" rtl="0" eaLnBrk="1" latinLnBrk="0" hangingPunct="1">
        <a:lnSpc>
          <a:spcPct val="90000"/>
        </a:lnSpc>
        <a:spcBef>
          <a:spcPts val="1000"/>
        </a:spcBef>
        <a:buFont typeface="Arial"/>
        <a:buChar char="•"/>
        <a:defRPr sz="3200" b="0" i="0" kern="1200">
          <a:solidFill>
            <a:schemeClr val="tx1"/>
          </a:solidFill>
          <a:latin typeface="Helvetica Neue LT Std 45 Light" charset="0"/>
          <a:ea typeface="Helvetica Neue LT Std 45 Light" charset="0"/>
          <a:cs typeface="Helvetica Neue LT Std 45 Light" charset="0"/>
        </a:defRPr>
      </a:lvl1pPr>
      <a:lvl2pPr marL="685800" indent="-228600" algn="l" defTabSz="914400" rtl="0" eaLnBrk="1" latinLnBrk="0" hangingPunct="1">
        <a:lnSpc>
          <a:spcPct val="90000"/>
        </a:lnSpc>
        <a:spcBef>
          <a:spcPts val="500"/>
        </a:spcBef>
        <a:buFont typeface="Arial"/>
        <a:buChar char="•"/>
        <a:defRPr sz="2600" b="0" i="0" kern="1200">
          <a:solidFill>
            <a:schemeClr val="tx1"/>
          </a:solidFill>
          <a:latin typeface="Helvetica Neue LT Std 45 Light" charset="0"/>
          <a:ea typeface="Helvetica Neue LT Std 45 Light" charset="0"/>
          <a:cs typeface="Helvetica Neue LT Std 45 Light" charset="0"/>
        </a:defRPr>
      </a:lvl2pPr>
      <a:lvl3pPr marL="1143000" indent="-228600" algn="l" defTabSz="914400" rtl="0" eaLnBrk="1" latinLnBrk="0" hangingPunct="1">
        <a:lnSpc>
          <a:spcPct val="90000"/>
        </a:lnSpc>
        <a:spcBef>
          <a:spcPts val="500"/>
        </a:spcBef>
        <a:buFont typeface="Arial"/>
        <a:buChar char="•"/>
        <a:defRPr sz="2200" b="0" i="0" kern="1200">
          <a:solidFill>
            <a:schemeClr val="tx1"/>
          </a:solidFill>
          <a:latin typeface="Helvetica Neue LT Std 45 Light" charset="0"/>
          <a:ea typeface="Helvetica Neue LT Std 45 Light" charset="0"/>
          <a:cs typeface="Helvetica Neue LT Std 45 Light" charset="0"/>
        </a:defRPr>
      </a:lvl3pPr>
      <a:lvl4pPr marL="1600200" indent="-228600" algn="l" defTabSz="914400" rtl="0" eaLnBrk="1" latinLnBrk="0" hangingPunct="1">
        <a:lnSpc>
          <a:spcPct val="90000"/>
        </a:lnSpc>
        <a:spcBef>
          <a:spcPts val="500"/>
        </a:spcBef>
        <a:buFont typeface="Arial"/>
        <a:buChar char="•"/>
        <a:defRPr sz="2200" b="0" i="0" kern="1200">
          <a:solidFill>
            <a:schemeClr val="tx1"/>
          </a:solidFill>
          <a:latin typeface="Helvetica Neue LT Std 45 Light" charset="0"/>
          <a:ea typeface="Helvetica Neue LT Std 45 Light" charset="0"/>
          <a:cs typeface="Helvetica Neue LT Std 45 Light" charset="0"/>
        </a:defRPr>
      </a:lvl4pPr>
      <a:lvl5pPr marL="2057400" indent="-228600" algn="l" defTabSz="914400" rtl="0" eaLnBrk="1" latinLnBrk="0" hangingPunct="1">
        <a:lnSpc>
          <a:spcPct val="90000"/>
        </a:lnSpc>
        <a:spcBef>
          <a:spcPts val="500"/>
        </a:spcBef>
        <a:buFont typeface="Arial"/>
        <a:buChar char="•"/>
        <a:defRPr sz="2200" b="0" i="0" kern="1200">
          <a:solidFill>
            <a:schemeClr val="tx1"/>
          </a:solidFill>
          <a:latin typeface="Helvetica Neue LT Std 45 Light" charset="0"/>
          <a:ea typeface="Helvetica Neue LT Std 45 Light" charset="0"/>
          <a:cs typeface="Helvetica Neue LT Std 45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reationix/dukluv" TargetMode="External"/><Relationship Id="rId4" Type="http://schemas.openxmlformats.org/officeDocument/2006/relationships/hyperlink" Target="https://github.com/creationix/dukcur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8" y="-1485900"/>
            <a:ext cx="12780998" cy="85153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7237" y="1314450"/>
            <a:ext cx="7140747" cy="3843338"/>
          </a:xfrm>
          <a:prstGeom prst="rect">
            <a:avLst/>
          </a:prstGeom>
        </p:spPr>
      </p:pic>
    </p:spTree>
    <p:extLst>
      <p:ext uri="{BB962C8B-B14F-4D97-AF65-F5344CB8AC3E}">
        <p14:creationId xmlns:p14="http://schemas.microsoft.com/office/powerpoint/2010/main" val="374138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normAutofit lnSpcReduction="10000"/>
          </a:bodyPr>
          <a:lstStyle/>
          <a:p>
            <a:pPr lvl="1"/>
            <a:r>
              <a:rPr lang="en-US" dirty="0" smtClean="0"/>
              <a:t>ES5 and 5.1 support</a:t>
            </a:r>
          </a:p>
          <a:p>
            <a:pPr lvl="1"/>
            <a:r>
              <a:rPr lang="en-US" dirty="0" smtClean="0"/>
              <a:t>Tiny </a:t>
            </a:r>
            <a:r>
              <a:rPr lang="en-US" dirty="0"/>
              <a:t>amount of </a:t>
            </a:r>
            <a:r>
              <a:rPr lang="en-US" dirty="0" smtClean="0"/>
              <a:t>ES6 (proxy object subset, </a:t>
            </a:r>
            <a:r>
              <a:rPr lang="en-US" dirty="0" err="1" smtClean="0"/>
              <a:t>setPrototypeOf</a:t>
            </a:r>
            <a:r>
              <a:rPr lang="en-US" dirty="0" smtClean="0"/>
              <a:t>, </a:t>
            </a:r>
            <a:r>
              <a:rPr lang="is-IS" dirty="0" smtClean="0"/>
              <a:t>…</a:t>
            </a:r>
            <a:r>
              <a:rPr lang="en-US" dirty="0" smtClean="0"/>
              <a:t>)</a:t>
            </a:r>
            <a:endParaRPr lang="en-US" dirty="0"/>
          </a:p>
          <a:p>
            <a:pPr lvl="1"/>
            <a:r>
              <a:rPr lang="en-US" dirty="0"/>
              <a:t>Some browser </a:t>
            </a:r>
            <a:r>
              <a:rPr lang="en-US" dirty="0" smtClean="0"/>
              <a:t>enhancements (like </a:t>
            </a:r>
            <a:r>
              <a:rPr lang="en-US" dirty="0"/>
              <a:t>print + alert)</a:t>
            </a:r>
          </a:p>
          <a:p>
            <a:pPr lvl="1"/>
            <a:r>
              <a:rPr lang="en-US" dirty="0"/>
              <a:t>Built in debugger</a:t>
            </a:r>
          </a:p>
          <a:p>
            <a:pPr lvl="1"/>
            <a:r>
              <a:rPr lang="en-US" dirty="0" err="1" smtClean="0"/>
              <a:t>CommonJS</a:t>
            </a:r>
            <a:r>
              <a:rPr lang="en-US" dirty="0" smtClean="0"/>
              <a:t> modules</a:t>
            </a:r>
          </a:p>
          <a:p>
            <a:pPr lvl="1"/>
            <a:r>
              <a:rPr lang="en-US" dirty="0"/>
              <a:t>R</a:t>
            </a:r>
            <a:r>
              <a:rPr lang="en-US" dirty="0" smtClean="0"/>
              <a:t>egex</a:t>
            </a:r>
            <a:r>
              <a:rPr lang="en-US" dirty="0"/>
              <a:t>, and </a:t>
            </a:r>
            <a:r>
              <a:rPr lang="en-US" dirty="0" err="1"/>
              <a:t>unicode</a:t>
            </a:r>
            <a:r>
              <a:rPr lang="en-US" dirty="0"/>
              <a:t> support (cross platform</a:t>
            </a:r>
            <a:r>
              <a:rPr lang="en-US" dirty="0" smtClean="0"/>
              <a:t>)</a:t>
            </a:r>
            <a:endParaRPr lang="en-US" dirty="0"/>
          </a:p>
        </p:txBody>
      </p:sp>
    </p:spTree>
    <p:extLst>
      <p:ext uri="{BB962C8B-B14F-4D97-AF65-F5344CB8AC3E}">
        <p14:creationId xmlns:p14="http://schemas.microsoft.com/office/powerpoint/2010/main" val="1633307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89" y="1481577"/>
            <a:ext cx="10515600" cy="1325563"/>
          </a:xfrm>
        </p:spPr>
        <p:txBody>
          <a:bodyPr/>
          <a:lstStyle/>
          <a:p>
            <a:r>
              <a:rPr lang="en-US" dirty="0" smtClean="0"/>
              <a:t>Endless possibilities</a:t>
            </a:r>
            <a:r>
              <a:rPr lang="is-IS" dirty="0" smtClean="0"/>
              <a:t>…</a:t>
            </a:r>
            <a:endParaRPr lang="en-US" dirty="0"/>
          </a:p>
        </p:txBody>
      </p:sp>
      <p:sp>
        <p:nvSpPr>
          <p:cNvPr id="3" name="Content Placeholder 2"/>
          <p:cNvSpPr>
            <a:spLocks noGrp="1"/>
          </p:cNvSpPr>
          <p:nvPr>
            <p:ph idx="1"/>
          </p:nvPr>
        </p:nvSpPr>
        <p:spPr>
          <a:xfrm>
            <a:off x="838200" y="3139580"/>
            <a:ext cx="10515600" cy="2945336"/>
          </a:xfrm>
        </p:spPr>
        <p:txBody>
          <a:bodyPr>
            <a:normAutofit fontScale="70000" lnSpcReduction="20000"/>
          </a:bodyPr>
          <a:lstStyle/>
          <a:p>
            <a:r>
              <a:rPr lang="en-US" dirty="0" smtClean="0"/>
              <a:t>Games Engines</a:t>
            </a:r>
          </a:p>
          <a:p>
            <a:r>
              <a:rPr lang="en-US" dirty="0" smtClean="0"/>
              <a:t>Media Center</a:t>
            </a:r>
          </a:p>
          <a:p>
            <a:r>
              <a:rPr lang="en-US" dirty="0"/>
              <a:t>Reverse </a:t>
            </a:r>
            <a:r>
              <a:rPr lang="en-US" dirty="0" smtClean="0"/>
              <a:t>Engineering</a:t>
            </a:r>
          </a:p>
          <a:p>
            <a:r>
              <a:rPr lang="en-US" dirty="0" smtClean="0"/>
              <a:t>SQLite</a:t>
            </a:r>
            <a:endParaRPr lang="en-US" dirty="0"/>
          </a:p>
          <a:p>
            <a:pPr marL="0" indent="0">
              <a:buNone/>
            </a:pPr>
            <a:endParaRPr lang="en-US" dirty="0"/>
          </a:p>
          <a:p>
            <a:r>
              <a:rPr lang="en-US" dirty="0" smtClean="0"/>
              <a:t>OpenGL bindings</a:t>
            </a:r>
          </a:p>
          <a:p>
            <a:r>
              <a:rPr lang="en-US" dirty="0" smtClean="0">
                <a:hlinkClick r:id="rId3"/>
              </a:rPr>
              <a:t>Dukluv by Creationix</a:t>
            </a:r>
            <a:r>
              <a:rPr lang="en-US" dirty="0" smtClean="0"/>
              <a:t> (</a:t>
            </a:r>
            <a:r>
              <a:rPr lang="en-US" dirty="0" err="1" smtClean="0"/>
              <a:t>libuv</a:t>
            </a:r>
            <a:r>
              <a:rPr lang="en-US" dirty="0" smtClean="0"/>
              <a:t> bindings)</a:t>
            </a:r>
          </a:p>
          <a:p>
            <a:r>
              <a:rPr lang="en-US" dirty="0" smtClean="0">
                <a:hlinkClick r:id="rId4"/>
              </a:rPr>
              <a:t>Dukcurl by Creationix</a:t>
            </a:r>
            <a:r>
              <a:rPr lang="en-US" dirty="0" smtClean="0"/>
              <a:t> (</a:t>
            </a:r>
            <a:r>
              <a:rPr lang="en-US" dirty="0" err="1" smtClean="0"/>
              <a:t>cURL</a:t>
            </a:r>
            <a:r>
              <a:rPr lang="en-US" dirty="0" smtClean="0"/>
              <a:t> bindings)</a:t>
            </a:r>
            <a:endParaRPr lang="en-US" dirty="0"/>
          </a:p>
        </p:txBody>
      </p:sp>
    </p:spTree>
    <p:extLst>
      <p:ext uri="{BB962C8B-B14F-4D97-AF65-F5344CB8AC3E}">
        <p14:creationId xmlns:p14="http://schemas.microsoft.com/office/powerpoint/2010/main" val="1743152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I need?</a:t>
            </a:r>
            <a:endParaRPr lang="en-US" dirty="0"/>
          </a:p>
        </p:txBody>
      </p:sp>
      <p:sp>
        <p:nvSpPr>
          <p:cNvPr id="3" name="Content Placeholder 2"/>
          <p:cNvSpPr>
            <a:spLocks noGrp="1"/>
          </p:cNvSpPr>
          <p:nvPr>
            <p:ph idx="1"/>
          </p:nvPr>
        </p:nvSpPr>
        <p:spPr/>
        <p:txBody>
          <a:bodyPr/>
          <a:lstStyle/>
          <a:p>
            <a:r>
              <a:rPr lang="en-US" dirty="0" err="1" smtClean="0"/>
              <a:t>duktape.h</a:t>
            </a:r>
            <a:r>
              <a:rPr lang="en-US" dirty="0" smtClean="0"/>
              <a:t> (provides API)</a:t>
            </a:r>
          </a:p>
          <a:p>
            <a:r>
              <a:rPr lang="en-US" dirty="0" err="1" smtClean="0"/>
              <a:t>duktape.c</a:t>
            </a:r>
            <a:r>
              <a:rPr lang="en-US" dirty="0" smtClean="0"/>
              <a:t> (provides implementation)</a:t>
            </a:r>
          </a:p>
          <a:p>
            <a:r>
              <a:rPr lang="en-US" dirty="0" err="1" smtClean="0"/>
              <a:t>duk_config.h</a:t>
            </a:r>
            <a:r>
              <a:rPr lang="en-US" dirty="0" smtClean="0"/>
              <a:t> (configuration -- included by </a:t>
            </a:r>
            <a:r>
              <a:rPr lang="en-US" dirty="0" err="1" smtClean="0"/>
              <a:t>duktape.h</a:t>
            </a:r>
            <a:r>
              <a:rPr lang="en-US" dirty="0" smtClean="0"/>
              <a:t>)</a:t>
            </a:r>
            <a:endParaRPr lang="en-US" dirty="0"/>
          </a:p>
        </p:txBody>
      </p:sp>
    </p:spTree>
    <p:extLst>
      <p:ext uri="{BB962C8B-B14F-4D97-AF65-F5344CB8AC3E}">
        <p14:creationId xmlns:p14="http://schemas.microsoft.com/office/powerpoint/2010/main" val="21147075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38462"/>
            <a:ext cx="10515600" cy="1325563"/>
          </a:xfrm>
        </p:spPr>
        <p:txBody>
          <a:bodyPr/>
          <a:lstStyle/>
          <a:p>
            <a:r>
              <a:rPr lang="en-US" dirty="0" smtClean="0"/>
              <a:t>Duktape API</a:t>
            </a:r>
            <a:endParaRPr lang="en-US" dirty="0"/>
          </a:p>
        </p:txBody>
      </p:sp>
      <p:sp>
        <p:nvSpPr>
          <p:cNvPr id="4" name="TextBox 3"/>
          <p:cNvSpPr txBox="1"/>
          <p:nvPr/>
        </p:nvSpPr>
        <p:spPr>
          <a:xfrm>
            <a:off x="332509" y="4621877"/>
            <a:ext cx="12003578" cy="1384995"/>
          </a:xfrm>
          <a:prstGeom prst="rect">
            <a:avLst/>
          </a:prstGeom>
          <a:noFill/>
        </p:spPr>
        <p:txBody>
          <a:bodyPr wrap="square" rtlCol="0">
            <a:spAutoFit/>
          </a:bodyPr>
          <a:lstStyle/>
          <a:p>
            <a:r>
              <a:rPr lang="en-US" sz="2800" b="1" dirty="0" smtClean="0">
                <a:solidFill>
                  <a:srgbClr val="204A87"/>
                </a:solidFill>
                <a:latin typeface="Monaco" charset="0"/>
              </a:rPr>
              <a:t>if </a:t>
            </a:r>
            <a:r>
              <a:rPr lang="en-US" sz="2800" b="1" dirty="0">
                <a:solidFill>
                  <a:srgbClr val="000000"/>
                </a:solidFill>
                <a:latin typeface="Monaco" charset="0"/>
              </a:rPr>
              <a:t>(</a:t>
            </a:r>
            <a:r>
              <a:rPr lang="en-US" sz="2800" b="1" dirty="0" err="1" smtClean="0">
                <a:solidFill>
                  <a:srgbClr val="000000"/>
                </a:solidFill>
                <a:latin typeface="Monaco" charset="0"/>
              </a:rPr>
              <a:t>duk_XXX</a:t>
            </a:r>
            <a:r>
              <a:rPr lang="en-US" sz="2800" b="1" dirty="0" smtClean="0">
                <a:solidFill>
                  <a:srgbClr val="000000"/>
                </a:solidFill>
                <a:latin typeface="Monaco" charset="0"/>
              </a:rPr>
              <a:t>(</a:t>
            </a:r>
            <a:r>
              <a:rPr lang="en-US" sz="2800" b="1" dirty="0" err="1" smtClean="0">
                <a:solidFill>
                  <a:srgbClr val="000000"/>
                </a:solidFill>
                <a:latin typeface="Monaco" charset="0"/>
              </a:rPr>
              <a:t>ctx</a:t>
            </a:r>
            <a:r>
              <a:rPr lang="en-US" sz="2800" b="1" dirty="0">
                <a:solidFill>
                  <a:srgbClr val="000000"/>
                </a:solidFill>
                <a:latin typeface="Monaco" charset="0"/>
              </a:rPr>
              <a:t>, </a:t>
            </a:r>
            <a:r>
              <a:rPr lang="en-US" sz="2800" b="1" dirty="0" smtClean="0">
                <a:solidFill>
                  <a:srgbClr val="0000CF"/>
                </a:solidFill>
                <a:latin typeface="Monaco" charset="0"/>
              </a:rPr>
              <a:t>...</a:t>
            </a:r>
            <a:r>
              <a:rPr lang="en-US" sz="2800" b="1" dirty="0" smtClean="0">
                <a:solidFill>
                  <a:srgbClr val="000000"/>
                </a:solidFill>
                <a:latin typeface="Monaco" charset="0"/>
              </a:rPr>
              <a:t>) </a:t>
            </a:r>
            <a:r>
              <a:rPr lang="en-US" sz="2800" b="1" dirty="0">
                <a:solidFill>
                  <a:srgbClr val="CE5C00"/>
                </a:solidFill>
                <a:latin typeface="Monaco" charset="0"/>
              </a:rPr>
              <a:t>!= </a:t>
            </a:r>
            <a:r>
              <a:rPr lang="en-US" sz="2800" b="1" dirty="0">
                <a:solidFill>
                  <a:srgbClr val="0000CF"/>
                </a:solidFill>
                <a:latin typeface="Monaco" charset="0"/>
              </a:rPr>
              <a:t>0</a:t>
            </a:r>
            <a:r>
              <a:rPr lang="en-US" sz="2800" b="1" dirty="0">
                <a:solidFill>
                  <a:srgbClr val="000000"/>
                </a:solidFill>
                <a:latin typeface="Monaco" charset="0"/>
              </a:rPr>
              <a:t>) {</a:t>
            </a:r>
          </a:p>
          <a:p>
            <a:r>
              <a:rPr lang="en-US" sz="2800" dirty="0">
                <a:latin typeface="Monaco" charset="0"/>
              </a:rPr>
              <a:t>  </a:t>
            </a:r>
            <a:r>
              <a:rPr lang="en-US" sz="2800" dirty="0" err="1" smtClean="0">
                <a:solidFill>
                  <a:srgbClr val="000000"/>
                </a:solidFill>
                <a:latin typeface="Monaco" charset="0"/>
              </a:rPr>
              <a:t>printf</a:t>
            </a:r>
            <a:r>
              <a:rPr lang="en-US" sz="2800" b="1" dirty="0" smtClean="0">
                <a:solidFill>
                  <a:srgbClr val="000000"/>
                </a:solidFill>
                <a:latin typeface="Monaco" charset="0"/>
              </a:rPr>
              <a:t>(</a:t>
            </a:r>
            <a:r>
              <a:rPr lang="en-US" sz="2800" b="1" dirty="0" smtClean="0">
                <a:solidFill>
                  <a:srgbClr val="4E9A06"/>
                </a:solidFill>
                <a:latin typeface="Monaco" charset="0"/>
              </a:rPr>
              <a:t>"</a:t>
            </a:r>
            <a:r>
              <a:rPr lang="en-US" sz="2800" b="1" dirty="0">
                <a:solidFill>
                  <a:srgbClr val="4E9A06"/>
                </a:solidFill>
                <a:latin typeface="Monaco" charset="0"/>
              </a:rPr>
              <a:t>Error: %s\n</a:t>
            </a:r>
            <a:r>
              <a:rPr lang="en-US" sz="2800" b="1" dirty="0" smtClean="0">
                <a:solidFill>
                  <a:srgbClr val="4E9A06"/>
                </a:solidFill>
                <a:latin typeface="Monaco" charset="0"/>
              </a:rPr>
              <a:t>"</a:t>
            </a:r>
            <a:r>
              <a:rPr lang="en-US" sz="2800" b="1" dirty="0" smtClean="0">
                <a:solidFill>
                  <a:srgbClr val="000000"/>
                </a:solidFill>
                <a:latin typeface="Monaco" charset="0"/>
              </a:rPr>
              <a:t>, </a:t>
            </a:r>
            <a:r>
              <a:rPr lang="en-US" sz="2800" b="1" dirty="0" err="1" smtClean="0">
                <a:solidFill>
                  <a:srgbClr val="000000"/>
                </a:solidFill>
                <a:latin typeface="Monaco" charset="0"/>
              </a:rPr>
              <a:t>duk_safe_to_string</a:t>
            </a:r>
            <a:r>
              <a:rPr lang="en-US" sz="2800" b="1" dirty="0" smtClean="0">
                <a:solidFill>
                  <a:srgbClr val="000000"/>
                </a:solidFill>
                <a:latin typeface="Monaco" charset="0"/>
              </a:rPr>
              <a:t>(</a:t>
            </a:r>
            <a:r>
              <a:rPr lang="en-US" sz="2800" b="1" dirty="0" err="1" smtClean="0">
                <a:solidFill>
                  <a:srgbClr val="000000"/>
                </a:solidFill>
                <a:latin typeface="Monaco" charset="0"/>
              </a:rPr>
              <a:t>ctx</a:t>
            </a:r>
            <a:r>
              <a:rPr lang="en-US" sz="2800" b="1" dirty="0">
                <a:solidFill>
                  <a:srgbClr val="000000"/>
                </a:solidFill>
                <a:latin typeface="Monaco" charset="0"/>
              </a:rPr>
              <a:t>, </a:t>
            </a:r>
            <a:r>
              <a:rPr lang="en-US" sz="2800" b="1" dirty="0">
                <a:solidFill>
                  <a:srgbClr val="CE5C00"/>
                </a:solidFill>
                <a:latin typeface="Monaco" charset="0"/>
              </a:rPr>
              <a:t>-</a:t>
            </a:r>
            <a:r>
              <a:rPr lang="en-US" sz="2800" b="1" dirty="0">
                <a:solidFill>
                  <a:srgbClr val="0000CF"/>
                </a:solidFill>
                <a:latin typeface="Monaco" charset="0"/>
              </a:rPr>
              <a:t>1</a:t>
            </a:r>
            <a:r>
              <a:rPr lang="en-US" sz="2800" b="1" dirty="0" smtClean="0">
                <a:solidFill>
                  <a:srgbClr val="000000"/>
                </a:solidFill>
                <a:latin typeface="Monaco" charset="0"/>
              </a:rPr>
              <a:t>));</a:t>
            </a:r>
          </a:p>
          <a:p>
            <a:r>
              <a:rPr lang="en-US" sz="2800" b="1" dirty="0">
                <a:solidFill>
                  <a:srgbClr val="000000"/>
                </a:solidFill>
                <a:latin typeface="Monaco" charset="0"/>
              </a:rPr>
              <a:t>}</a:t>
            </a:r>
          </a:p>
        </p:txBody>
      </p:sp>
      <p:sp>
        <p:nvSpPr>
          <p:cNvPr id="5" name="Rectangle 4"/>
          <p:cNvSpPr/>
          <p:nvPr/>
        </p:nvSpPr>
        <p:spPr>
          <a:xfrm>
            <a:off x="3233678" y="3389008"/>
            <a:ext cx="5724644" cy="707886"/>
          </a:xfrm>
          <a:prstGeom prst="rect">
            <a:avLst/>
          </a:prstGeom>
        </p:spPr>
        <p:txBody>
          <a:bodyPr wrap="none">
            <a:spAutoFit/>
          </a:bodyPr>
          <a:lstStyle/>
          <a:p>
            <a:r>
              <a:rPr lang="en-US" sz="4000" b="1" dirty="0" err="1">
                <a:solidFill>
                  <a:srgbClr val="000000"/>
                </a:solidFill>
                <a:latin typeface="Monaco" charset="0"/>
              </a:rPr>
              <a:t>d</a:t>
            </a:r>
            <a:r>
              <a:rPr lang="en-US" sz="4000" b="1" dirty="0" err="1" smtClean="0">
                <a:solidFill>
                  <a:srgbClr val="000000"/>
                </a:solidFill>
                <a:latin typeface="Monaco" charset="0"/>
              </a:rPr>
              <a:t>uk_XXX</a:t>
            </a:r>
            <a:r>
              <a:rPr lang="en-US" sz="4000" b="1" dirty="0" smtClean="0">
                <a:solidFill>
                  <a:srgbClr val="000000"/>
                </a:solidFill>
                <a:latin typeface="Monaco" charset="0"/>
              </a:rPr>
              <a:t>(</a:t>
            </a:r>
            <a:r>
              <a:rPr lang="en-US" sz="4000" b="1" dirty="0" err="1" smtClean="0">
                <a:solidFill>
                  <a:srgbClr val="000000"/>
                </a:solidFill>
                <a:latin typeface="Monaco" charset="0"/>
              </a:rPr>
              <a:t>ctx</a:t>
            </a:r>
            <a:r>
              <a:rPr lang="en-US" sz="4000" b="1" dirty="0">
                <a:solidFill>
                  <a:srgbClr val="000000"/>
                </a:solidFill>
                <a:latin typeface="Monaco" charset="0"/>
              </a:rPr>
              <a:t>, </a:t>
            </a:r>
            <a:r>
              <a:rPr lang="en-US" sz="4000" b="1" dirty="0">
                <a:solidFill>
                  <a:srgbClr val="0000CF"/>
                </a:solidFill>
                <a:latin typeface="Monaco" charset="0"/>
              </a:rPr>
              <a:t>...</a:t>
            </a:r>
            <a:r>
              <a:rPr lang="en-US" sz="4000" b="1" dirty="0">
                <a:solidFill>
                  <a:srgbClr val="000000"/>
                </a:solidFill>
                <a:latin typeface="Monaco" charset="0"/>
              </a:rPr>
              <a:t>) </a:t>
            </a:r>
            <a:endParaRPr lang="en-US" sz="4000" dirty="0"/>
          </a:p>
        </p:txBody>
      </p:sp>
    </p:spTree>
    <p:extLst>
      <p:ext uri="{BB962C8B-B14F-4D97-AF65-F5344CB8AC3E}">
        <p14:creationId xmlns:p14="http://schemas.microsoft.com/office/powerpoint/2010/main" val="211234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Duktape Internals</a:t>
            </a:r>
            <a:endParaRPr lang="en-US" dirty="0"/>
          </a:p>
        </p:txBody>
      </p:sp>
      <p:sp>
        <p:nvSpPr>
          <p:cNvPr id="3" name="Content Placeholder 2"/>
          <p:cNvSpPr>
            <a:spLocks noGrp="1"/>
          </p:cNvSpPr>
          <p:nvPr>
            <p:ph idx="1"/>
          </p:nvPr>
        </p:nvSpPr>
        <p:spPr/>
        <p:txBody>
          <a:bodyPr/>
          <a:lstStyle/>
          <a:p>
            <a:r>
              <a:rPr lang="en-US" dirty="0" smtClean="0"/>
              <a:t>Heap – stores variable data like strings, arrays, objects</a:t>
            </a:r>
            <a:r>
              <a:rPr lang="is-IS" dirty="0" smtClean="0"/>
              <a:t>…</a:t>
            </a:r>
          </a:p>
          <a:p>
            <a:r>
              <a:rPr lang="is-IS" dirty="0" smtClean="0"/>
              <a:t>Context – Thread of execution (associated w/ co-routine)</a:t>
            </a:r>
          </a:p>
          <a:p>
            <a:pPr lvl="1"/>
            <a:r>
              <a:rPr lang="is-IS" sz="3200" dirty="0" smtClean="0"/>
              <a:t>Call Stack – Controls execution (internal to co-routine)</a:t>
            </a:r>
          </a:p>
          <a:p>
            <a:pPr lvl="1"/>
            <a:r>
              <a:rPr lang="is-IS" sz="3200" dirty="0" smtClean="0"/>
              <a:t>Value Stack – Stores values of active call stack</a:t>
            </a:r>
            <a:endParaRPr lang="en-US" sz="3200" dirty="0"/>
          </a:p>
        </p:txBody>
      </p:sp>
    </p:spTree>
    <p:extLst>
      <p:ext uri="{BB962C8B-B14F-4D97-AF65-F5344CB8AC3E}">
        <p14:creationId xmlns:p14="http://schemas.microsoft.com/office/powerpoint/2010/main" val="3795199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4828"/>
            <a:ext cx="10515600" cy="1325563"/>
          </a:xfrm>
        </p:spPr>
        <p:txBody>
          <a:bodyPr/>
          <a:lstStyle/>
          <a:p>
            <a:r>
              <a:rPr lang="en-US" dirty="0" smtClean="0"/>
              <a:t>Stack based API</a:t>
            </a:r>
            <a:endParaRPr lang="en-US" dirty="0"/>
          </a:p>
        </p:txBody>
      </p:sp>
      <p:pic>
        <p:nvPicPr>
          <p:cNvPr id="5" name="Picture 4"/>
          <p:cNvPicPr>
            <a:picLocks noChangeAspect="1"/>
          </p:cNvPicPr>
          <p:nvPr/>
        </p:nvPicPr>
        <p:blipFill>
          <a:blip r:embed="rId3"/>
          <a:stretch>
            <a:fillRect/>
          </a:stretch>
        </p:blipFill>
        <p:spPr>
          <a:xfrm>
            <a:off x="838200" y="3021993"/>
            <a:ext cx="10515600" cy="3062923"/>
          </a:xfrm>
          <a:prstGeom prst="rect">
            <a:avLst/>
          </a:prstGeom>
        </p:spPr>
      </p:pic>
    </p:spTree>
    <p:extLst>
      <p:ext uri="{BB962C8B-B14F-4D97-AF65-F5344CB8AC3E}">
        <p14:creationId xmlns:p14="http://schemas.microsoft.com/office/powerpoint/2010/main" val="579815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19695" y="2674137"/>
            <a:ext cx="11172305" cy="3108543"/>
          </a:xfrm>
          <a:prstGeom prst="rect">
            <a:avLst/>
          </a:prstGeom>
          <a:noFill/>
        </p:spPr>
        <p:txBody>
          <a:bodyPr wrap="square" rtlCol="0">
            <a:spAutoFit/>
          </a:bodyPr>
          <a:lstStyle/>
          <a:p>
            <a:r>
              <a:rPr lang="en-US" sz="2800" i="1" dirty="0">
                <a:solidFill>
                  <a:srgbClr val="8F5902"/>
                </a:solidFill>
                <a:latin typeface="Monaco" charset="0"/>
              </a:rPr>
              <a:t>#include "</a:t>
            </a:r>
            <a:r>
              <a:rPr lang="en-US" sz="2800" i="1" dirty="0" err="1">
                <a:solidFill>
                  <a:srgbClr val="8F5902"/>
                </a:solidFill>
                <a:latin typeface="Monaco" charset="0"/>
              </a:rPr>
              <a:t>duktape.h</a:t>
            </a:r>
            <a:r>
              <a:rPr lang="en-US" sz="2800" i="1" dirty="0">
                <a:solidFill>
                  <a:srgbClr val="8F5902"/>
                </a:solidFill>
                <a:latin typeface="Monaco" charset="0"/>
              </a:rPr>
              <a:t>"</a:t>
            </a:r>
          </a:p>
          <a:p>
            <a:endParaRPr lang="en-US" sz="2800" dirty="0">
              <a:latin typeface="Monaco" charset="0"/>
            </a:endParaRPr>
          </a:p>
          <a:p>
            <a:r>
              <a:rPr lang="en-US" sz="2800" b="1" dirty="0" err="1">
                <a:solidFill>
                  <a:srgbClr val="204A87"/>
                </a:solidFill>
                <a:latin typeface="Monaco" charset="0"/>
              </a:rPr>
              <a:t>int</a:t>
            </a:r>
            <a:r>
              <a:rPr lang="en-US" sz="2800" b="1" dirty="0">
                <a:solidFill>
                  <a:srgbClr val="204A87"/>
                </a:solidFill>
                <a:latin typeface="Monaco" charset="0"/>
              </a:rPr>
              <a:t> </a:t>
            </a:r>
            <a:r>
              <a:rPr lang="en-US" sz="2800" b="1" dirty="0">
                <a:solidFill>
                  <a:srgbClr val="000000"/>
                </a:solidFill>
                <a:latin typeface="Monaco" charset="0"/>
              </a:rPr>
              <a:t>main() {</a:t>
            </a:r>
          </a:p>
          <a:p>
            <a:r>
              <a:rPr lang="en-US" sz="2800" dirty="0">
                <a:latin typeface="Monaco" charset="0"/>
              </a:rPr>
              <a:t>  </a:t>
            </a:r>
            <a:r>
              <a:rPr lang="en-US" sz="2800" dirty="0" err="1">
                <a:solidFill>
                  <a:srgbClr val="000000"/>
                </a:solidFill>
                <a:latin typeface="Monaco" charset="0"/>
              </a:rPr>
              <a:t>duk_context</a:t>
            </a:r>
            <a:r>
              <a:rPr lang="en-US" sz="2800" dirty="0">
                <a:solidFill>
                  <a:srgbClr val="000000"/>
                </a:solidFill>
                <a:latin typeface="Monaco" charset="0"/>
              </a:rPr>
              <a:t> </a:t>
            </a:r>
            <a:r>
              <a:rPr lang="en-US" sz="2800" b="1" dirty="0">
                <a:solidFill>
                  <a:srgbClr val="CE5C00"/>
                </a:solidFill>
                <a:latin typeface="Monaco" charset="0"/>
              </a:rPr>
              <a:t>*</a:t>
            </a:r>
            <a:r>
              <a:rPr lang="en-US" sz="2800" b="1" dirty="0" err="1">
                <a:solidFill>
                  <a:srgbClr val="000000"/>
                </a:solidFill>
                <a:latin typeface="Monaco" charset="0"/>
              </a:rPr>
              <a:t>ctx</a:t>
            </a:r>
            <a:r>
              <a:rPr lang="en-US" sz="2800" b="1" dirty="0">
                <a:solidFill>
                  <a:srgbClr val="000000"/>
                </a:solidFill>
                <a:latin typeface="Monaco" charset="0"/>
              </a:rPr>
              <a:t> </a:t>
            </a:r>
            <a:r>
              <a:rPr lang="en-US" sz="2800" b="1" dirty="0">
                <a:solidFill>
                  <a:srgbClr val="CE5C00"/>
                </a:solidFill>
                <a:latin typeface="Monaco" charset="0"/>
              </a:rPr>
              <a:t>= </a:t>
            </a:r>
            <a:r>
              <a:rPr lang="en-US" sz="2800" b="1" dirty="0" err="1">
                <a:solidFill>
                  <a:srgbClr val="000000"/>
                </a:solidFill>
                <a:latin typeface="Monaco" charset="0"/>
              </a:rPr>
              <a:t>duk_create_heap_default</a:t>
            </a:r>
            <a:r>
              <a:rPr lang="en-US" sz="2800" b="1" dirty="0">
                <a:solidFill>
                  <a:srgbClr val="000000"/>
                </a:solidFill>
                <a:latin typeface="Monaco" charset="0"/>
              </a:rPr>
              <a:t>();</a:t>
            </a:r>
          </a:p>
          <a:p>
            <a:r>
              <a:rPr lang="en-US" sz="2800" dirty="0">
                <a:latin typeface="Monaco" charset="0"/>
              </a:rPr>
              <a:t>  </a:t>
            </a:r>
            <a:r>
              <a:rPr lang="en-US" sz="2800" dirty="0" err="1">
                <a:solidFill>
                  <a:srgbClr val="000000"/>
                </a:solidFill>
                <a:latin typeface="Monaco" charset="0"/>
              </a:rPr>
              <a:t>duk_eval_string</a:t>
            </a:r>
            <a:r>
              <a:rPr lang="en-US" sz="2800" b="1" dirty="0">
                <a:solidFill>
                  <a:srgbClr val="000000"/>
                </a:solidFill>
                <a:latin typeface="Monaco" charset="0"/>
              </a:rPr>
              <a:t>(</a:t>
            </a:r>
            <a:r>
              <a:rPr lang="en-US" sz="2800" b="1" dirty="0" err="1">
                <a:solidFill>
                  <a:srgbClr val="000000"/>
                </a:solidFill>
                <a:latin typeface="Monaco" charset="0"/>
              </a:rPr>
              <a:t>ctx</a:t>
            </a:r>
            <a:r>
              <a:rPr lang="en-US" sz="2800" b="1" dirty="0">
                <a:solidFill>
                  <a:srgbClr val="000000"/>
                </a:solidFill>
                <a:latin typeface="Monaco" charset="0"/>
              </a:rPr>
              <a:t>, </a:t>
            </a:r>
            <a:r>
              <a:rPr lang="en-US" sz="2800" b="1" dirty="0">
                <a:solidFill>
                  <a:srgbClr val="4E9A06"/>
                </a:solidFill>
                <a:latin typeface="Monaco" charset="0"/>
              </a:rPr>
              <a:t>"print('Hello world!');"</a:t>
            </a:r>
            <a:r>
              <a:rPr lang="en-US" sz="2800" b="1" dirty="0">
                <a:solidFill>
                  <a:srgbClr val="000000"/>
                </a:solidFill>
                <a:latin typeface="Monaco" charset="0"/>
              </a:rPr>
              <a:t>);</a:t>
            </a:r>
          </a:p>
          <a:p>
            <a:r>
              <a:rPr lang="en-US" sz="2800" dirty="0">
                <a:latin typeface="Monaco" charset="0"/>
              </a:rPr>
              <a:t>  </a:t>
            </a:r>
            <a:r>
              <a:rPr lang="en-US" sz="2800" dirty="0" err="1">
                <a:solidFill>
                  <a:srgbClr val="000000"/>
                </a:solidFill>
                <a:latin typeface="Monaco" charset="0"/>
              </a:rPr>
              <a:t>duk_destroy_heap</a:t>
            </a:r>
            <a:r>
              <a:rPr lang="en-US" sz="2800" b="1" dirty="0">
                <a:solidFill>
                  <a:srgbClr val="000000"/>
                </a:solidFill>
                <a:latin typeface="Monaco" charset="0"/>
              </a:rPr>
              <a:t>(</a:t>
            </a:r>
            <a:r>
              <a:rPr lang="en-US" sz="2800" b="1" dirty="0" err="1">
                <a:solidFill>
                  <a:srgbClr val="000000"/>
                </a:solidFill>
                <a:latin typeface="Monaco" charset="0"/>
              </a:rPr>
              <a:t>ctx</a:t>
            </a:r>
            <a:r>
              <a:rPr lang="en-US" sz="2800" b="1" dirty="0" smtClean="0">
                <a:solidFill>
                  <a:srgbClr val="000000"/>
                </a:solidFill>
                <a:latin typeface="Monaco" charset="0"/>
              </a:rPr>
              <a:t>);</a:t>
            </a:r>
            <a:endParaRPr lang="en-US" sz="2800" b="1" dirty="0">
              <a:solidFill>
                <a:srgbClr val="000000"/>
              </a:solidFill>
              <a:latin typeface="Monaco" charset="0"/>
            </a:endParaRPr>
          </a:p>
          <a:p>
            <a:r>
              <a:rPr lang="en-US" sz="2800" b="1" dirty="0" smtClean="0">
                <a:solidFill>
                  <a:srgbClr val="000000"/>
                </a:solidFill>
                <a:latin typeface="Monaco" charset="0"/>
              </a:rPr>
              <a:t>}</a:t>
            </a:r>
            <a:endParaRPr lang="en-US" sz="2800" b="1" dirty="0">
              <a:solidFill>
                <a:srgbClr val="000000"/>
              </a:solidFill>
              <a:latin typeface="Monaco" charset="0"/>
            </a:endParaRPr>
          </a:p>
        </p:txBody>
      </p:sp>
      <p:sp>
        <p:nvSpPr>
          <p:cNvPr id="9" name="Title 1"/>
          <p:cNvSpPr>
            <a:spLocks noGrp="1"/>
          </p:cNvSpPr>
          <p:nvPr>
            <p:ph type="title"/>
          </p:nvPr>
        </p:nvSpPr>
        <p:spPr>
          <a:xfrm>
            <a:off x="266007" y="1348574"/>
            <a:ext cx="10515600" cy="1325563"/>
          </a:xfrm>
        </p:spPr>
        <p:txBody>
          <a:bodyPr/>
          <a:lstStyle/>
          <a:p>
            <a:r>
              <a:rPr lang="en-US" dirty="0" smtClean="0"/>
              <a:t>How do I use it?</a:t>
            </a:r>
            <a:endParaRPr lang="en-US" dirty="0"/>
          </a:p>
        </p:txBody>
      </p:sp>
    </p:spTree>
    <p:extLst>
      <p:ext uri="{BB962C8B-B14F-4D97-AF65-F5344CB8AC3E}">
        <p14:creationId xmlns:p14="http://schemas.microsoft.com/office/powerpoint/2010/main" val="91207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dissolv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dissolve">
                                      <p:cBhvr>
                                        <p:cTn id="1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205668"/>
            <a:ext cx="12192000" cy="5344438"/>
          </a:xfrm>
          <a:prstGeom prst="rect">
            <a:avLst/>
          </a:prstGeom>
        </p:spPr>
      </p:pic>
      <p:sp>
        <p:nvSpPr>
          <p:cNvPr id="2" name="Right Arrow 1"/>
          <p:cNvSpPr/>
          <p:nvPr/>
        </p:nvSpPr>
        <p:spPr>
          <a:xfrm flipH="1">
            <a:off x="6849687" y="1745672"/>
            <a:ext cx="2310938" cy="947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flipH="1">
            <a:off x="4109258" y="2496588"/>
            <a:ext cx="2310938" cy="947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flipH="1">
            <a:off x="7620000" y="3233328"/>
            <a:ext cx="2310938" cy="947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flipH="1">
            <a:off x="6420196" y="4998074"/>
            <a:ext cx="2310938" cy="9476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66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6" grpId="0" animBg="1"/>
      <p:bldP spid="6" grpId="1"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95" y="3044369"/>
            <a:ext cx="10899370" cy="1325563"/>
          </a:xfrm>
        </p:spPr>
        <p:txBody>
          <a:bodyPr>
            <a:normAutofit/>
          </a:bodyPr>
          <a:lstStyle/>
          <a:p>
            <a:pPr algn="ctr"/>
            <a:r>
              <a:rPr lang="en-US" sz="7200" dirty="0" smtClean="0"/>
              <a:t>Leverage JS from C/C++</a:t>
            </a:r>
            <a:endParaRPr lang="en-US" sz="7200" dirty="0"/>
          </a:p>
        </p:txBody>
      </p:sp>
    </p:spTree>
    <p:extLst>
      <p:ext uri="{BB962C8B-B14F-4D97-AF65-F5344CB8AC3E}">
        <p14:creationId xmlns:p14="http://schemas.microsoft.com/office/powerpoint/2010/main" val="11721188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 y="1581330"/>
            <a:ext cx="10515600" cy="1325563"/>
          </a:xfrm>
        </p:spPr>
        <p:txBody>
          <a:bodyPr/>
          <a:lstStyle/>
          <a:p>
            <a:r>
              <a:rPr lang="en-US" dirty="0" err="1" smtClean="0"/>
              <a:t>cool.js</a:t>
            </a:r>
            <a:r>
              <a:rPr lang="en-US" dirty="0" smtClean="0"/>
              <a:t> (some great JS we want to use)</a:t>
            </a:r>
            <a:endParaRPr lang="en-US" dirty="0"/>
          </a:p>
        </p:txBody>
      </p:sp>
      <p:sp>
        <p:nvSpPr>
          <p:cNvPr id="4" name="TextBox 3"/>
          <p:cNvSpPr txBox="1"/>
          <p:nvPr/>
        </p:nvSpPr>
        <p:spPr>
          <a:xfrm>
            <a:off x="1945178" y="3089772"/>
            <a:ext cx="8534400" cy="2893100"/>
          </a:xfrm>
          <a:prstGeom prst="rect">
            <a:avLst/>
          </a:prstGeom>
          <a:noFill/>
        </p:spPr>
        <p:txBody>
          <a:bodyPr wrap="square" rtlCol="0">
            <a:spAutoFit/>
          </a:bodyPr>
          <a:lstStyle/>
          <a:p>
            <a:r>
              <a:rPr lang="en-US" sz="2600" b="1" dirty="0">
                <a:solidFill>
                  <a:srgbClr val="204A87"/>
                </a:solidFill>
                <a:latin typeface="Monaco" charset="0"/>
              </a:rPr>
              <a:t>function </a:t>
            </a:r>
            <a:r>
              <a:rPr lang="en-US" sz="2600" b="1" dirty="0">
                <a:solidFill>
                  <a:srgbClr val="000000"/>
                </a:solidFill>
                <a:latin typeface="Monaco" charset="0"/>
              </a:rPr>
              <a:t>cool(</a:t>
            </a:r>
            <a:r>
              <a:rPr lang="en-US" sz="2600" b="1" dirty="0" err="1">
                <a:solidFill>
                  <a:srgbClr val="000000"/>
                </a:solidFill>
                <a:latin typeface="Monaco" charset="0"/>
              </a:rPr>
              <a:t>str</a:t>
            </a:r>
            <a:r>
              <a:rPr lang="en-US" sz="2600" b="1" dirty="0">
                <a:solidFill>
                  <a:srgbClr val="000000"/>
                </a:solidFill>
                <a:latin typeface="Monaco" charset="0"/>
              </a:rPr>
              <a:t>) {</a:t>
            </a:r>
          </a:p>
          <a:p>
            <a:r>
              <a:rPr lang="en-US" sz="2600" dirty="0">
                <a:latin typeface="Monaco" charset="0"/>
              </a:rPr>
              <a:t>  </a:t>
            </a:r>
            <a:r>
              <a:rPr lang="en-US" sz="2600" dirty="0">
                <a:solidFill>
                  <a:srgbClr val="000000"/>
                </a:solidFill>
                <a:latin typeface="Monaco" charset="0"/>
              </a:rPr>
              <a:t>print</a:t>
            </a:r>
            <a:r>
              <a:rPr lang="en-US" sz="2600" b="1" dirty="0">
                <a:solidFill>
                  <a:srgbClr val="000000"/>
                </a:solidFill>
                <a:latin typeface="Monaco" charset="0"/>
              </a:rPr>
              <a:t>(</a:t>
            </a:r>
            <a:r>
              <a:rPr lang="en-US" sz="2600" b="1" dirty="0">
                <a:solidFill>
                  <a:srgbClr val="4E9A06"/>
                </a:solidFill>
                <a:latin typeface="Monaco" charset="0"/>
              </a:rPr>
              <a:t>'working magic...'</a:t>
            </a:r>
            <a:r>
              <a:rPr lang="en-US" sz="2600" b="1" dirty="0">
                <a:solidFill>
                  <a:srgbClr val="000000"/>
                </a:solidFill>
                <a:latin typeface="Monaco" charset="0"/>
              </a:rPr>
              <a:t>);</a:t>
            </a:r>
          </a:p>
          <a:p>
            <a:r>
              <a:rPr lang="en-US" sz="2600" dirty="0">
                <a:latin typeface="Monaco" charset="0"/>
              </a:rPr>
              <a:t>  </a:t>
            </a:r>
            <a:r>
              <a:rPr lang="en-US" sz="2600" b="1" dirty="0" err="1">
                <a:solidFill>
                  <a:srgbClr val="204A87"/>
                </a:solidFill>
                <a:latin typeface="Monaco" charset="0"/>
              </a:rPr>
              <a:t>var</a:t>
            </a:r>
            <a:r>
              <a:rPr lang="en-US" sz="2600" b="1" dirty="0">
                <a:solidFill>
                  <a:srgbClr val="204A87"/>
                </a:solidFill>
                <a:latin typeface="Monaco" charset="0"/>
              </a:rPr>
              <a:t> </a:t>
            </a:r>
            <a:r>
              <a:rPr lang="en-US" sz="2600" b="1" dirty="0" err="1">
                <a:solidFill>
                  <a:srgbClr val="000000"/>
                </a:solidFill>
                <a:latin typeface="Monaco" charset="0"/>
              </a:rPr>
              <a:t>coolerStr</a:t>
            </a:r>
            <a:r>
              <a:rPr lang="en-US" sz="2600" b="1" dirty="0">
                <a:solidFill>
                  <a:srgbClr val="000000"/>
                </a:solidFill>
                <a:latin typeface="Monaco" charset="0"/>
              </a:rPr>
              <a:t> </a:t>
            </a:r>
            <a:r>
              <a:rPr lang="en-US" sz="2600" b="1" dirty="0">
                <a:solidFill>
                  <a:srgbClr val="CE5C00"/>
                </a:solidFill>
                <a:latin typeface="Monaco" charset="0"/>
              </a:rPr>
              <a:t>= </a:t>
            </a:r>
            <a:r>
              <a:rPr lang="en-US" sz="2600" b="1" dirty="0" err="1">
                <a:solidFill>
                  <a:srgbClr val="000000"/>
                </a:solidFill>
                <a:latin typeface="Monaco" charset="0"/>
              </a:rPr>
              <a:t>str</a:t>
            </a:r>
            <a:r>
              <a:rPr lang="en-US" sz="2600" b="1" dirty="0">
                <a:solidFill>
                  <a:srgbClr val="000000"/>
                </a:solidFill>
                <a:latin typeface="Monaco" charset="0"/>
              </a:rPr>
              <a:t> </a:t>
            </a:r>
            <a:r>
              <a:rPr lang="en-US" sz="2600" b="1" dirty="0">
                <a:solidFill>
                  <a:srgbClr val="CE5C00"/>
                </a:solidFill>
                <a:latin typeface="Monaco" charset="0"/>
              </a:rPr>
              <a:t>+ </a:t>
            </a:r>
            <a:r>
              <a:rPr lang="en-US" sz="2600" b="1" dirty="0">
                <a:solidFill>
                  <a:srgbClr val="4E9A06"/>
                </a:solidFill>
                <a:latin typeface="Monaco" charset="0"/>
              </a:rPr>
              <a:t>"</a:t>
            </a:r>
            <a:r>
              <a:rPr lang="en-US" sz="2600" b="1" dirty="0" smtClean="0">
                <a:solidFill>
                  <a:srgbClr val="4E9A06"/>
                </a:solidFill>
                <a:latin typeface="Monaco" charset="0"/>
              </a:rPr>
              <a:t> is </a:t>
            </a:r>
            <a:r>
              <a:rPr lang="en-US" sz="2600" b="1" dirty="0">
                <a:solidFill>
                  <a:srgbClr val="4E9A06"/>
                </a:solidFill>
                <a:latin typeface="Monaco" charset="0"/>
              </a:rPr>
              <a:t>cool"</a:t>
            </a:r>
            <a:r>
              <a:rPr lang="en-US" sz="2600" b="1" dirty="0">
                <a:solidFill>
                  <a:srgbClr val="000000"/>
                </a:solidFill>
                <a:latin typeface="Monaco" charset="0"/>
              </a:rPr>
              <a:t>;</a:t>
            </a:r>
          </a:p>
          <a:p>
            <a:r>
              <a:rPr lang="en-US" sz="2600" dirty="0">
                <a:latin typeface="Monaco" charset="0"/>
              </a:rPr>
              <a:t>  </a:t>
            </a:r>
            <a:r>
              <a:rPr lang="en-US" sz="2600" b="1" dirty="0">
                <a:solidFill>
                  <a:srgbClr val="204A87"/>
                </a:solidFill>
                <a:latin typeface="Monaco" charset="0"/>
              </a:rPr>
              <a:t>return </a:t>
            </a:r>
            <a:r>
              <a:rPr lang="en-US" sz="2600" b="1" dirty="0" err="1">
                <a:solidFill>
                  <a:srgbClr val="000000"/>
                </a:solidFill>
                <a:latin typeface="Monaco" charset="0"/>
              </a:rPr>
              <a:t>coolerStr</a:t>
            </a:r>
            <a:r>
              <a:rPr lang="en-US" sz="2600" b="1" dirty="0">
                <a:solidFill>
                  <a:srgbClr val="000000"/>
                </a:solidFill>
                <a:latin typeface="Monaco" charset="0"/>
              </a:rPr>
              <a:t>;</a:t>
            </a:r>
          </a:p>
          <a:p>
            <a:r>
              <a:rPr lang="en-US" sz="2600" b="1" dirty="0" smtClean="0">
                <a:solidFill>
                  <a:srgbClr val="000000"/>
                </a:solidFill>
                <a:latin typeface="Monaco" charset="0"/>
              </a:rPr>
              <a:t>}</a:t>
            </a:r>
          </a:p>
          <a:p>
            <a:endParaRPr lang="en-US" sz="2600" b="1" dirty="0">
              <a:solidFill>
                <a:srgbClr val="000000"/>
              </a:solidFill>
              <a:latin typeface="Monaco" charset="0"/>
            </a:endParaRPr>
          </a:p>
          <a:p>
            <a:r>
              <a:rPr lang="en-US" sz="2600" b="1" dirty="0">
                <a:solidFill>
                  <a:srgbClr val="000000"/>
                </a:solidFill>
                <a:latin typeface="Monaco" charset="0"/>
              </a:rPr>
              <a:t>c</a:t>
            </a:r>
            <a:r>
              <a:rPr lang="en-US" sz="2600" b="1" dirty="0" smtClean="0">
                <a:solidFill>
                  <a:srgbClr val="000000"/>
                </a:solidFill>
                <a:latin typeface="Monaco" charset="0"/>
              </a:rPr>
              <a:t>ool;</a:t>
            </a:r>
          </a:p>
        </p:txBody>
      </p:sp>
    </p:spTree>
    <p:extLst>
      <p:ext uri="{BB962C8B-B14F-4D97-AF65-F5344CB8AC3E}">
        <p14:creationId xmlns:p14="http://schemas.microsoft.com/office/powerpoint/2010/main" val="1377660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8" y="-1485900"/>
            <a:ext cx="12780998" cy="8515350"/>
          </a:xfrm>
          <a:prstGeom prst="rect">
            <a:avLst/>
          </a:prstGeom>
        </p:spPr>
      </p:pic>
      <p:sp>
        <p:nvSpPr>
          <p:cNvPr id="4" name="Rectangle 3"/>
          <p:cNvSpPr/>
          <p:nvPr/>
        </p:nvSpPr>
        <p:spPr>
          <a:xfrm>
            <a:off x="1204856" y="2643188"/>
            <a:ext cx="9800217" cy="2832287"/>
          </a:xfrm>
          <a:prstGeom prst="rect">
            <a:avLst/>
          </a:prstGeom>
          <a:solidFill>
            <a:srgbClr val="7FBC4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14488" y="2943227"/>
            <a:ext cx="8943975" cy="2171700"/>
          </a:xfrm>
          <a:prstGeom prst="rect">
            <a:avLst/>
          </a:prstGeom>
          <a:noFill/>
        </p:spPr>
        <p:txBody>
          <a:bodyPr wrap="square" rtlCol="0" anchor="ctr" anchorCtr="0">
            <a:noAutofit/>
          </a:bodyPr>
          <a:lstStyle/>
          <a:p>
            <a:pPr algn="ctr"/>
            <a:r>
              <a:rPr lang="en-US" sz="5800" dirty="0" smtClean="0">
                <a:solidFill>
                  <a:schemeClr val="bg1"/>
                </a:solidFill>
                <a:latin typeface="Helvetica Neue LT Std 45 Light" charset="0"/>
                <a:ea typeface="Helvetica Neue LT Std 45 Light" charset="0"/>
                <a:cs typeface="Helvetica Neue LT Std 45 Light" charset="0"/>
              </a:rPr>
              <a:t>Carpentry with Duktape</a:t>
            </a:r>
          </a:p>
          <a:p>
            <a:pPr algn="ctr"/>
            <a:r>
              <a:rPr lang="it-IT" sz="4400" dirty="0" smtClean="0">
                <a:solidFill>
                  <a:srgbClr val="FFFFFF"/>
                </a:solidFill>
                <a:latin typeface="Droid Sans Mono" charset="0"/>
              </a:rPr>
              <a:t>((</a:t>
            </a:r>
            <a:r>
              <a:rPr lang="it-IT" sz="4400" dirty="0">
                <a:solidFill>
                  <a:srgbClr val="FFFFFF"/>
                </a:solidFill>
                <a:latin typeface="Droid Sans Mono" charset="0"/>
              </a:rPr>
              <a:t>o</a:t>
            </a:r>
            <a:r>
              <a:rPr lang="it-IT" sz="4400" dirty="0" smtClean="0">
                <a:solidFill>
                  <a:srgbClr val="FFFFFF"/>
                </a:solidFill>
                <a:latin typeface="Droid Sans Mono" charset="0"/>
              </a:rPr>
              <a:t>)</a:t>
            </a:r>
            <a:endParaRPr lang="en-US" sz="4400" dirty="0" smtClean="0">
              <a:solidFill>
                <a:schemeClr val="bg1"/>
              </a:solidFill>
              <a:latin typeface="Helvetica Neue LT Std 45 Light" charset="0"/>
              <a:ea typeface="Helvetica Neue LT Std 45 Light" charset="0"/>
              <a:cs typeface="Helvetica Neue LT Std 45 Light" charset="0"/>
            </a:endParaRPr>
          </a:p>
          <a:p>
            <a:pPr algn="ctr"/>
            <a:endParaRPr lang="en-US" sz="2400" dirty="0" smtClean="0">
              <a:solidFill>
                <a:schemeClr val="bg1"/>
              </a:solidFill>
              <a:latin typeface="Helvetica Neue LT Std 45 Light" charset="0"/>
              <a:ea typeface="Helvetica Neue LT Std 45 Light" charset="0"/>
              <a:cs typeface="Helvetica Neue LT Std 45 Light" charset="0"/>
            </a:endParaRPr>
          </a:p>
          <a:p>
            <a:pPr algn="ctr"/>
            <a:r>
              <a:rPr lang="en-US" sz="3200" dirty="0" smtClean="0">
                <a:solidFill>
                  <a:schemeClr val="bg1"/>
                </a:solidFill>
                <a:latin typeface="Helvetica Neue LT Std 45 Light" charset="0"/>
                <a:ea typeface="Helvetica Neue LT Std 45 Light" charset="0"/>
                <a:cs typeface="Helvetica Neue LT Std 45 Light" charset="0"/>
              </a:rPr>
              <a:t>Tyler Brock, CTO Hustle Inc.</a:t>
            </a:r>
            <a:endParaRPr lang="en-US" sz="3200" dirty="0">
              <a:solidFill>
                <a:schemeClr val="bg1"/>
              </a:solidFill>
              <a:latin typeface="Helvetica Neue LT Std 45 Light" charset="0"/>
              <a:ea typeface="Helvetica Neue LT Std 45 Light" charset="0"/>
              <a:cs typeface="Helvetica Neue LT Std 45 Light"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572" y="226522"/>
            <a:ext cx="3986784" cy="2145792"/>
          </a:xfrm>
          <a:prstGeom prst="rect">
            <a:avLst/>
          </a:prstGeom>
        </p:spPr>
      </p:pic>
    </p:spTree>
    <p:extLst>
      <p:ext uri="{BB962C8B-B14F-4D97-AF65-F5344CB8AC3E}">
        <p14:creationId xmlns:p14="http://schemas.microsoft.com/office/powerpoint/2010/main" val="21283491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93005"/>
            <a:ext cx="12192000" cy="3970753"/>
          </a:xfrm>
          <a:prstGeom prst="rect">
            <a:avLst/>
          </a:prstGeom>
        </p:spPr>
      </p:pic>
    </p:spTree>
    <p:extLst>
      <p:ext uri="{BB962C8B-B14F-4D97-AF65-F5344CB8AC3E}">
        <p14:creationId xmlns:p14="http://schemas.microsoft.com/office/powerpoint/2010/main" val="774639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276979"/>
            <a:ext cx="12192000" cy="5201816"/>
          </a:xfrm>
          <a:prstGeom prst="rect">
            <a:avLst/>
          </a:prstGeom>
        </p:spPr>
      </p:pic>
    </p:spTree>
    <p:extLst>
      <p:ext uri="{BB962C8B-B14F-4D97-AF65-F5344CB8AC3E}">
        <p14:creationId xmlns:p14="http://schemas.microsoft.com/office/powerpoint/2010/main" val="899168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507204"/>
            <a:ext cx="12192000" cy="4442108"/>
          </a:xfrm>
          <a:prstGeom prst="rect">
            <a:avLst/>
          </a:prstGeom>
        </p:spPr>
      </p:pic>
    </p:spTree>
    <p:extLst>
      <p:ext uri="{BB962C8B-B14F-4D97-AF65-F5344CB8AC3E}">
        <p14:creationId xmlns:p14="http://schemas.microsoft.com/office/powerpoint/2010/main" val="1632310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907" y="1115806"/>
            <a:ext cx="10515600" cy="1325563"/>
          </a:xfrm>
        </p:spPr>
        <p:txBody>
          <a:bodyPr/>
          <a:lstStyle/>
          <a:p>
            <a:r>
              <a:rPr lang="en-US" dirty="0" smtClean="0"/>
              <a:t>Stack Attack</a:t>
            </a:r>
            <a:endParaRPr lang="en-US" dirty="0"/>
          </a:p>
        </p:txBody>
      </p:sp>
      <p:sp>
        <p:nvSpPr>
          <p:cNvPr id="4" name="Rounded Rectangle 3"/>
          <p:cNvSpPr/>
          <p:nvPr/>
        </p:nvSpPr>
        <p:spPr>
          <a:xfrm>
            <a:off x="523051" y="3467190"/>
            <a:ext cx="2326870" cy="275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30522" y="5292720"/>
            <a:ext cx="1911927" cy="548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t>
            </a:r>
            <a:r>
              <a:rPr lang="en-US" dirty="0" smtClean="0"/>
              <a:t>ool()</a:t>
            </a:r>
            <a:endParaRPr lang="en-US" dirty="0"/>
          </a:p>
        </p:txBody>
      </p:sp>
      <p:sp>
        <p:nvSpPr>
          <p:cNvPr id="13" name="TextBox 12"/>
          <p:cNvSpPr txBox="1"/>
          <p:nvPr/>
        </p:nvSpPr>
        <p:spPr>
          <a:xfrm>
            <a:off x="796691" y="2679574"/>
            <a:ext cx="1854040" cy="584775"/>
          </a:xfrm>
          <a:prstGeom prst="rect">
            <a:avLst/>
          </a:prstGeom>
          <a:noFill/>
        </p:spPr>
        <p:txBody>
          <a:bodyPr wrap="square" rtlCol="0">
            <a:spAutoFit/>
          </a:bodyPr>
          <a:lstStyle/>
          <a:p>
            <a:r>
              <a:rPr lang="en-US" sz="3200" dirty="0" err="1" smtClean="0"/>
              <a:t>eval_file</a:t>
            </a:r>
            <a:r>
              <a:rPr lang="en-US" sz="3200" dirty="0" smtClean="0"/>
              <a:t>()</a:t>
            </a:r>
            <a:endParaRPr lang="en-US" sz="3200" dirty="0"/>
          </a:p>
        </p:txBody>
      </p:sp>
      <p:sp>
        <p:nvSpPr>
          <p:cNvPr id="14" name="TextBox 13"/>
          <p:cNvSpPr txBox="1"/>
          <p:nvPr/>
        </p:nvSpPr>
        <p:spPr>
          <a:xfrm>
            <a:off x="3406078" y="2636769"/>
            <a:ext cx="2446106" cy="584775"/>
          </a:xfrm>
          <a:prstGeom prst="rect">
            <a:avLst/>
          </a:prstGeom>
          <a:noFill/>
        </p:spPr>
        <p:txBody>
          <a:bodyPr wrap="square" rtlCol="0">
            <a:spAutoFit/>
          </a:bodyPr>
          <a:lstStyle/>
          <a:p>
            <a:r>
              <a:rPr lang="en-US" sz="3200" dirty="0" err="1" smtClean="0"/>
              <a:t>push_string</a:t>
            </a:r>
            <a:r>
              <a:rPr lang="en-US" sz="3200" dirty="0" smtClean="0"/>
              <a:t>()</a:t>
            </a:r>
            <a:endParaRPr lang="en-US" sz="3200" dirty="0"/>
          </a:p>
        </p:txBody>
      </p:sp>
      <p:sp>
        <p:nvSpPr>
          <p:cNvPr id="15" name="TextBox 14"/>
          <p:cNvSpPr txBox="1"/>
          <p:nvPr/>
        </p:nvSpPr>
        <p:spPr>
          <a:xfrm>
            <a:off x="6943128" y="2702107"/>
            <a:ext cx="1222315" cy="584775"/>
          </a:xfrm>
          <a:prstGeom prst="rect">
            <a:avLst/>
          </a:prstGeom>
          <a:noFill/>
        </p:spPr>
        <p:txBody>
          <a:bodyPr wrap="square" rtlCol="0">
            <a:spAutoFit/>
          </a:bodyPr>
          <a:lstStyle/>
          <a:p>
            <a:r>
              <a:rPr lang="en-US" sz="3200" dirty="0"/>
              <a:t>c</a:t>
            </a:r>
            <a:r>
              <a:rPr lang="en-US" sz="3200" dirty="0" smtClean="0"/>
              <a:t>all()</a:t>
            </a:r>
            <a:endParaRPr lang="en-US" sz="3200" dirty="0"/>
          </a:p>
        </p:txBody>
      </p:sp>
      <p:sp>
        <p:nvSpPr>
          <p:cNvPr id="17" name="Rounded Rectangle 16"/>
          <p:cNvSpPr/>
          <p:nvPr/>
        </p:nvSpPr>
        <p:spPr>
          <a:xfrm>
            <a:off x="3406078" y="3467190"/>
            <a:ext cx="2326870" cy="275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89105" y="3467190"/>
            <a:ext cx="2326870" cy="275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3613549" y="5292720"/>
            <a:ext cx="1911927" cy="548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t>
            </a:r>
            <a:r>
              <a:rPr lang="en-US" dirty="0" smtClean="0"/>
              <a:t>ool()</a:t>
            </a:r>
            <a:endParaRPr lang="en-US" dirty="0"/>
          </a:p>
        </p:txBody>
      </p:sp>
      <p:sp>
        <p:nvSpPr>
          <p:cNvPr id="20" name="Rounded Rectangle 19"/>
          <p:cNvSpPr/>
          <p:nvPr/>
        </p:nvSpPr>
        <p:spPr>
          <a:xfrm>
            <a:off x="3613549" y="4681506"/>
            <a:ext cx="1911927" cy="548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t>
            </a:r>
            <a:r>
              <a:rPr lang="en-US" dirty="0" err="1" smtClean="0"/>
              <a:t>duktape</a:t>
            </a:r>
            <a:r>
              <a:rPr lang="en-US" dirty="0" smtClean="0"/>
              <a:t>’</a:t>
            </a:r>
            <a:endParaRPr lang="en-US" dirty="0"/>
          </a:p>
        </p:txBody>
      </p:sp>
      <p:sp>
        <p:nvSpPr>
          <p:cNvPr id="21" name="Rounded Rectangle 20"/>
          <p:cNvSpPr/>
          <p:nvPr/>
        </p:nvSpPr>
        <p:spPr>
          <a:xfrm>
            <a:off x="6496576" y="5298545"/>
            <a:ext cx="1911927" cy="548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‘duktape is cool’</a:t>
            </a:r>
            <a:endParaRPr lang="en-US" dirty="0"/>
          </a:p>
        </p:txBody>
      </p:sp>
      <p:sp>
        <p:nvSpPr>
          <p:cNvPr id="23" name="TextBox 22"/>
          <p:cNvSpPr txBox="1"/>
          <p:nvPr/>
        </p:nvSpPr>
        <p:spPr>
          <a:xfrm>
            <a:off x="9231537" y="2702107"/>
            <a:ext cx="2039970" cy="584775"/>
          </a:xfrm>
          <a:prstGeom prst="rect">
            <a:avLst/>
          </a:prstGeom>
          <a:noFill/>
        </p:spPr>
        <p:txBody>
          <a:bodyPr wrap="square" rtlCol="0">
            <a:spAutoFit/>
          </a:bodyPr>
          <a:lstStyle/>
          <a:p>
            <a:r>
              <a:rPr lang="en-US" sz="3200" dirty="0" err="1" smtClean="0"/>
              <a:t>to_string</a:t>
            </a:r>
            <a:r>
              <a:rPr lang="en-US" sz="3200" dirty="0" smtClean="0"/>
              <a:t>()</a:t>
            </a:r>
            <a:endParaRPr lang="en-US" sz="3200" dirty="0"/>
          </a:p>
        </p:txBody>
      </p:sp>
      <p:sp>
        <p:nvSpPr>
          <p:cNvPr id="3" name="TextBox 2"/>
          <p:cNvSpPr txBox="1"/>
          <p:nvPr/>
        </p:nvSpPr>
        <p:spPr>
          <a:xfrm>
            <a:off x="9076947" y="4586494"/>
            <a:ext cx="2194560" cy="369332"/>
          </a:xfrm>
          <a:prstGeom prst="rect">
            <a:avLst/>
          </a:prstGeom>
          <a:noFill/>
        </p:spPr>
        <p:txBody>
          <a:bodyPr wrap="square" rtlCol="0">
            <a:spAutoFit/>
          </a:bodyPr>
          <a:lstStyle/>
          <a:p>
            <a:pPr algn="ctr"/>
            <a:r>
              <a:rPr lang="en-US" dirty="0" smtClean="0"/>
              <a:t>“duktape is cool\0”</a:t>
            </a:r>
            <a:endParaRPr lang="en-US" dirty="0"/>
          </a:p>
        </p:txBody>
      </p:sp>
    </p:spTree>
    <p:extLst>
      <p:ext uri="{BB962C8B-B14F-4D97-AF65-F5344CB8AC3E}">
        <p14:creationId xmlns:p14="http://schemas.microsoft.com/office/powerpoint/2010/main" val="22255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3" grpId="0"/>
      <p:bldP spid="14" grpId="0"/>
      <p:bldP spid="15" grpId="0"/>
      <p:bldP spid="17" grpId="0" animBg="1"/>
      <p:bldP spid="18" grpId="0" animBg="1"/>
      <p:bldP spid="19" grpId="0" animBg="1"/>
      <p:bldP spid="20" grpId="0" animBg="1"/>
      <p:bldP spid="21" grpId="0" animBg="1"/>
      <p:bldP spid="23"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 y="1581330"/>
            <a:ext cx="10515600" cy="1325563"/>
          </a:xfrm>
        </p:spPr>
        <p:txBody>
          <a:bodyPr/>
          <a:lstStyle/>
          <a:p>
            <a:r>
              <a:rPr lang="en-US" dirty="0" err="1"/>
              <a:t>c</a:t>
            </a:r>
            <a:r>
              <a:rPr lang="en-US" dirty="0" err="1" smtClean="0"/>
              <a:t>ool.js</a:t>
            </a:r>
            <a:endParaRPr lang="en-US" dirty="0"/>
          </a:p>
        </p:txBody>
      </p:sp>
      <p:sp>
        <p:nvSpPr>
          <p:cNvPr id="4" name="TextBox 3"/>
          <p:cNvSpPr txBox="1"/>
          <p:nvPr/>
        </p:nvSpPr>
        <p:spPr>
          <a:xfrm>
            <a:off x="1945178" y="3089772"/>
            <a:ext cx="8534400" cy="2893100"/>
          </a:xfrm>
          <a:prstGeom prst="rect">
            <a:avLst/>
          </a:prstGeom>
          <a:noFill/>
        </p:spPr>
        <p:txBody>
          <a:bodyPr wrap="square" rtlCol="0">
            <a:spAutoFit/>
          </a:bodyPr>
          <a:lstStyle/>
          <a:p>
            <a:r>
              <a:rPr lang="en-US" sz="2600" b="1" dirty="0">
                <a:solidFill>
                  <a:srgbClr val="204A87"/>
                </a:solidFill>
                <a:latin typeface="Monaco" charset="0"/>
              </a:rPr>
              <a:t>function </a:t>
            </a:r>
            <a:r>
              <a:rPr lang="en-US" sz="2600" b="1" dirty="0">
                <a:solidFill>
                  <a:srgbClr val="000000"/>
                </a:solidFill>
                <a:latin typeface="Monaco" charset="0"/>
              </a:rPr>
              <a:t>cool(</a:t>
            </a:r>
            <a:r>
              <a:rPr lang="en-US" sz="2600" b="1" dirty="0" err="1">
                <a:solidFill>
                  <a:srgbClr val="000000"/>
                </a:solidFill>
                <a:latin typeface="Monaco" charset="0"/>
              </a:rPr>
              <a:t>str</a:t>
            </a:r>
            <a:r>
              <a:rPr lang="en-US" sz="2600" b="1" dirty="0">
                <a:solidFill>
                  <a:srgbClr val="000000"/>
                </a:solidFill>
                <a:latin typeface="Monaco" charset="0"/>
              </a:rPr>
              <a:t>) {</a:t>
            </a:r>
          </a:p>
          <a:p>
            <a:r>
              <a:rPr lang="en-US" sz="2600" dirty="0">
                <a:latin typeface="Monaco" charset="0"/>
              </a:rPr>
              <a:t>  </a:t>
            </a:r>
            <a:r>
              <a:rPr lang="en-US" sz="2600" dirty="0">
                <a:solidFill>
                  <a:srgbClr val="000000"/>
                </a:solidFill>
                <a:latin typeface="Monaco" charset="0"/>
              </a:rPr>
              <a:t>print</a:t>
            </a:r>
            <a:r>
              <a:rPr lang="en-US" sz="2600" b="1" dirty="0">
                <a:solidFill>
                  <a:srgbClr val="000000"/>
                </a:solidFill>
                <a:latin typeface="Monaco" charset="0"/>
              </a:rPr>
              <a:t>(</a:t>
            </a:r>
            <a:r>
              <a:rPr lang="en-US" sz="2600" b="1" dirty="0">
                <a:solidFill>
                  <a:srgbClr val="4E9A06"/>
                </a:solidFill>
                <a:latin typeface="Monaco" charset="0"/>
              </a:rPr>
              <a:t>'working magic...'</a:t>
            </a:r>
            <a:r>
              <a:rPr lang="en-US" sz="2600" b="1" dirty="0">
                <a:solidFill>
                  <a:srgbClr val="000000"/>
                </a:solidFill>
                <a:latin typeface="Monaco" charset="0"/>
              </a:rPr>
              <a:t>);</a:t>
            </a:r>
          </a:p>
          <a:p>
            <a:r>
              <a:rPr lang="en-US" sz="2600" dirty="0">
                <a:latin typeface="Monaco" charset="0"/>
              </a:rPr>
              <a:t>  </a:t>
            </a:r>
            <a:r>
              <a:rPr lang="en-US" sz="2600" b="1" dirty="0" err="1">
                <a:solidFill>
                  <a:srgbClr val="204A87"/>
                </a:solidFill>
                <a:latin typeface="Monaco" charset="0"/>
              </a:rPr>
              <a:t>var</a:t>
            </a:r>
            <a:r>
              <a:rPr lang="en-US" sz="2600" b="1" dirty="0">
                <a:solidFill>
                  <a:srgbClr val="204A87"/>
                </a:solidFill>
                <a:latin typeface="Monaco" charset="0"/>
              </a:rPr>
              <a:t> </a:t>
            </a:r>
            <a:r>
              <a:rPr lang="en-US" sz="2600" b="1" dirty="0" err="1">
                <a:solidFill>
                  <a:srgbClr val="000000"/>
                </a:solidFill>
                <a:latin typeface="Monaco" charset="0"/>
              </a:rPr>
              <a:t>coolerStr</a:t>
            </a:r>
            <a:r>
              <a:rPr lang="en-US" sz="2600" b="1" dirty="0">
                <a:solidFill>
                  <a:srgbClr val="000000"/>
                </a:solidFill>
                <a:latin typeface="Monaco" charset="0"/>
              </a:rPr>
              <a:t> </a:t>
            </a:r>
            <a:r>
              <a:rPr lang="en-US" sz="2600" b="1" dirty="0">
                <a:solidFill>
                  <a:srgbClr val="CE5C00"/>
                </a:solidFill>
                <a:latin typeface="Monaco" charset="0"/>
              </a:rPr>
              <a:t>= </a:t>
            </a:r>
            <a:r>
              <a:rPr lang="en-US" sz="2600" b="1" dirty="0" err="1">
                <a:solidFill>
                  <a:srgbClr val="000000"/>
                </a:solidFill>
                <a:latin typeface="Monaco" charset="0"/>
              </a:rPr>
              <a:t>str</a:t>
            </a:r>
            <a:r>
              <a:rPr lang="en-US" sz="2600" b="1" dirty="0">
                <a:solidFill>
                  <a:srgbClr val="000000"/>
                </a:solidFill>
                <a:latin typeface="Monaco" charset="0"/>
              </a:rPr>
              <a:t> </a:t>
            </a:r>
            <a:r>
              <a:rPr lang="en-US" sz="2600" b="1" dirty="0">
                <a:solidFill>
                  <a:srgbClr val="CE5C00"/>
                </a:solidFill>
                <a:latin typeface="Monaco" charset="0"/>
              </a:rPr>
              <a:t>+ </a:t>
            </a:r>
            <a:r>
              <a:rPr lang="en-US" sz="2600" b="1" dirty="0">
                <a:solidFill>
                  <a:srgbClr val="4E9A06"/>
                </a:solidFill>
                <a:latin typeface="Monaco" charset="0"/>
              </a:rPr>
              <a:t>"</a:t>
            </a:r>
            <a:r>
              <a:rPr lang="en-US" sz="2600" b="1" dirty="0" smtClean="0">
                <a:solidFill>
                  <a:srgbClr val="4E9A06"/>
                </a:solidFill>
                <a:latin typeface="Monaco" charset="0"/>
              </a:rPr>
              <a:t> is </a:t>
            </a:r>
            <a:r>
              <a:rPr lang="en-US" sz="2600" b="1" dirty="0">
                <a:solidFill>
                  <a:srgbClr val="4E9A06"/>
                </a:solidFill>
                <a:latin typeface="Monaco" charset="0"/>
              </a:rPr>
              <a:t>cool"</a:t>
            </a:r>
            <a:r>
              <a:rPr lang="en-US" sz="2600" b="1" dirty="0">
                <a:solidFill>
                  <a:srgbClr val="000000"/>
                </a:solidFill>
                <a:latin typeface="Monaco" charset="0"/>
              </a:rPr>
              <a:t>;</a:t>
            </a:r>
          </a:p>
          <a:p>
            <a:r>
              <a:rPr lang="en-US" sz="2600" dirty="0">
                <a:latin typeface="Monaco" charset="0"/>
              </a:rPr>
              <a:t>  </a:t>
            </a:r>
            <a:r>
              <a:rPr lang="en-US" sz="2600" b="1" dirty="0">
                <a:solidFill>
                  <a:srgbClr val="204A87"/>
                </a:solidFill>
                <a:latin typeface="Monaco" charset="0"/>
              </a:rPr>
              <a:t>return </a:t>
            </a:r>
            <a:r>
              <a:rPr lang="en-US" sz="2600" b="1" dirty="0" err="1">
                <a:solidFill>
                  <a:srgbClr val="000000"/>
                </a:solidFill>
                <a:latin typeface="Monaco" charset="0"/>
              </a:rPr>
              <a:t>coolerStr</a:t>
            </a:r>
            <a:r>
              <a:rPr lang="en-US" sz="2600" b="1" dirty="0">
                <a:solidFill>
                  <a:srgbClr val="000000"/>
                </a:solidFill>
                <a:latin typeface="Monaco" charset="0"/>
              </a:rPr>
              <a:t>;</a:t>
            </a:r>
          </a:p>
          <a:p>
            <a:r>
              <a:rPr lang="en-US" sz="2600" b="1" dirty="0" smtClean="0">
                <a:solidFill>
                  <a:srgbClr val="000000"/>
                </a:solidFill>
                <a:latin typeface="Monaco" charset="0"/>
              </a:rPr>
              <a:t>}</a:t>
            </a:r>
          </a:p>
          <a:p>
            <a:endParaRPr lang="en-US" sz="2600" b="1" dirty="0">
              <a:solidFill>
                <a:srgbClr val="000000"/>
              </a:solidFill>
              <a:latin typeface="Monaco" charset="0"/>
            </a:endParaRPr>
          </a:p>
          <a:p>
            <a:r>
              <a:rPr lang="en-US" sz="2600" b="1" dirty="0">
                <a:solidFill>
                  <a:srgbClr val="000000"/>
                </a:solidFill>
                <a:latin typeface="Monaco" charset="0"/>
              </a:rPr>
              <a:t>c</a:t>
            </a:r>
            <a:r>
              <a:rPr lang="en-US" sz="2600" b="1" dirty="0" smtClean="0">
                <a:solidFill>
                  <a:srgbClr val="000000"/>
                </a:solidFill>
                <a:latin typeface="Monaco" charset="0"/>
              </a:rPr>
              <a:t>ool;</a:t>
            </a:r>
          </a:p>
        </p:txBody>
      </p:sp>
    </p:spTree>
    <p:extLst>
      <p:ext uri="{BB962C8B-B14F-4D97-AF65-F5344CB8AC3E}">
        <p14:creationId xmlns:p14="http://schemas.microsoft.com/office/powerpoint/2010/main" val="408868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6803"/>
            <a:ext cx="10515600" cy="1325563"/>
          </a:xfrm>
        </p:spPr>
        <p:txBody>
          <a:bodyPr/>
          <a:lstStyle/>
          <a:p>
            <a:r>
              <a:rPr lang="en-US" dirty="0" smtClean="0"/>
              <a:t>Run the function</a:t>
            </a:r>
            <a:endParaRPr lang="en-US" dirty="0"/>
          </a:p>
        </p:txBody>
      </p:sp>
      <p:sp>
        <p:nvSpPr>
          <p:cNvPr id="4" name="TextBox 3"/>
          <p:cNvSpPr txBox="1"/>
          <p:nvPr/>
        </p:nvSpPr>
        <p:spPr>
          <a:xfrm>
            <a:off x="1241425" y="3139649"/>
            <a:ext cx="9709150" cy="2092881"/>
          </a:xfrm>
          <a:prstGeom prst="rect">
            <a:avLst/>
          </a:prstGeom>
          <a:noFill/>
        </p:spPr>
        <p:txBody>
          <a:bodyPr wrap="square" rtlCol="0">
            <a:spAutoFit/>
          </a:bodyPr>
          <a:lstStyle/>
          <a:p>
            <a:r>
              <a:rPr lang="en-US" sz="2600" dirty="0" err="1" smtClean="0">
                <a:solidFill>
                  <a:srgbClr val="000000"/>
                </a:solidFill>
                <a:latin typeface="Monaco" charset="0"/>
              </a:rPr>
              <a:t>duk_eval_file</a:t>
            </a:r>
            <a:r>
              <a:rPr lang="en-US" sz="2600" b="1" dirty="0" smtClean="0">
                <a:solidFill>
                  <a:srgbClr val="000000"/>
                </a:solidFill>
                <a:latin typeface="Monaco" charset="0"/>
              </a:rPr>
              <a:t>(</a:t>
            </a:r>
            <a:r>
              <a:rPr lang="en-US" sz="2600" b="1" dirty="0" err="1" smtClean="0">
                <a:solidFill>
                  <a:srgbClr val="000000"/>
                </a:solidFill>
                <a:latin typeface="Monaco" charset="0"/>
              </a:rPr>
              <a:t>ctx</a:t>
            </a:r>
            <a:r>
              <a:rPr lang="en-US" sz="2600" b="1" dirty="0">
                <a:solidFill>
                  <a:srgbClr val="000000"/>
                </a:solidFill>
                <a:latin typeface="Monaco" charset="0"/>
              </a:rPr>
              <a:t>, </a:t>
            </a:r>
            <a:r>
              <a:rPr lang="en-US" sz="2600" b="1" dirty="0">
                <a:solidFill>
                  <a:srgbClr val="4E9A06"/>
                </a:solidFill>
                <a:latin typeface="Monaco" charset="0"/>
              </a:rPr>
              <a:t>"</a:t>
            </a:r>
            <a:r>
              <a:rPr lang="en-US" sz="2600" b="1" dirty="0" err="1" smtClean="0">
                <a:solidFill>
                  <a:srgbClr val="4E9A06"/>
                </a:solidFill>
                <a:latin typeface="Monaco" charset="0"/>
              </a:rPr>
              <a:t>cool.js</a:t>
            </a:r>
            <a:r>
              <a:rPr lang="en-US" sz="2600" b="1" dirty="0" smtClean="0">
                <a:solidFill>
                  <a:srgbClr val="4E9A06"/>
                </a:solidFill>
                <a:latin typeface="Monaco" charset="0"/>
              </a:rPr>
              <a:t>"</a:t>
            </a:r>
            <a:r>
              <a:rPr lang="en-US" sz="2600" b="1" dirty="0" smtClean="0">
                <a:solidFill>
                  <a:srgbClr val="000000"/>
                </a:solidFill>
                <a:latin typeface="Monaco" charset="0"/>
              </a:rPr>
              <a:t>);</a:t>
            </a:r>
          </a:p>
          <a:p>
            <a:r>
              <a:rPr lang="en-US" sz="2600" dirty="0" err="1" smtClean="0">
                <a:solidFill>
                  <a:srgbClr val="000000"/>
                </a:solidFill>
                <a:latin typeface="Monaco" charset="0"/>
              </a:rPr>
              <a:t>duk_push_string</a:t>
            </a:r>
            <a:r>
              <a:rPr lang="en-US" sz="2600" b="1" dirty="0" smtClean="0">
                <a:solidFill>
                  <a:srgbClr val="000000"/>
                </a:solidFill>
                <a:latin typeface="Monaco" charset="0"/>
              </a:rPr>
              <a:t>(</a:t>
            </a:r>
            <a:r>
              <a:rPr lang="en-US" sz="2600" b="1" dirty="0" err="1" smtClean="0">
                <a:solidFill>
                  <a:srgbClr val="000000"/>
                </a:solidFill>
                <a:latin typeface="Monaco" charset="0"/>
              </a:rPr>
              <a:t>ctx</a:t>
            </a:r>
            <a:r>
              <a:rPr lang="en-US" sz="2600" b="1" dirty="0">
                <a:solidFill>
                  <a:srgbClr val="000000"/>
                </a:solidFill>
                <a:latin typeface="Monaco" charset="0"/>
              </a:rPr>
              <a:t>, </a:t>
            </a:r>
            <a:r>
              <a:rPr lang="en-US" sz="2600" b="1" dirty="0">
                <a:solidFill>
                  <a:srgbClr val="4E9A06"/>
                </a:solidFill>
                <a:latin typeface="Monaco" charset="0"/>
              </a:rPr>
              <a:t>"duktape</a:t>
            </a:r>
            <a:r>
              <a:rPr lang="en-US" sz="2600" b="1" dirty="0" smtClean="0">
                <a:solidFill>
                  <a:srgbClr val="4E9A06"/>
                </a:solidFill>
                <a:latin typeface="Monaco" charset="0"/>
              </a:rPr>
              <a:t>"</a:t>
            </a:r>
            <a:r>
              <a:rPr lang="en-US" sz="2600" b="1" dirty="0" smtClean="0">
                <a:solidFill>
                  <a:srgbClr val="000000"/>
                </a:solidFill>
                <a:latin typeface="Monaco" charset="0"/>
              </a:rPr>
              <a:t>);</a:t>
            </a:r>
          </a:p>
          <a:p>
            <a:endParaRPr lang="en-US" sz="2600" b="1" dirty="0">
              <a:solidFill>
                <a:srgbClr val="000000"/>
              </a:solidFill>
              <a:latin typeface="Monaco" charset="0"/>
            </a:endParaRPr>
          </a:p>
          <a:p>
            <a:r>
              <a:rPr lang="en-US" sz="2600" dirty="0" err="1" smtClean="0">
                <a:solidFill>
                  <a:srgbClr val="000000"/>
                </a:solidFill>
                <a:latin typeface="Monaco" charset="0"/>
              </a:rPr>
              <a:t>duk_call</a:t>
            </a:r>
            <a:r>
              <a:rPr lang="en-US" sz="2600" b="1" dirty="0" smtClean="0">
                <a:solidFill>
                  <a:srgbClr val="000000"/>
                </a:solidFill>
                <a:latin typeface="Monaco" charset="0"/>
              </a:rPr>
              <a:t>(</a:t>
            </a:r>
            <a:r>
              <a:rPr lang="en-US" sz="2600" b="1" dirty="0" err="1" smtClean="0">
                <a:solidFill>
                  <a:srgbClr val="000000"/>
                </a:solidFill>
                <a:latin typeface="Monaco" charset="0"/>
              </a:rPr>
              <a:t>ctx</a:t>
            </a:r>
            <a:r>
              <a:rPr lang="en-US" sz="2600" b="1" dirty="0">
                <a:solidFill>
                  <a:srgbClr val="000000"/>
                </a:solidFill>
                <a:latin typeface="Monaco" charset="0"/>
              </a:rPr>
              <a:t>, </a:t>
            </a:r>
            <a:r>
              <a:rPr lang="en-US" sz="2600" b="1" dirty="0">
                <a:solidFill>
                  <a:srgbClr val="0000CF"/>
                </a:solidFill>
                <a:latin typeface="Monaco" charset="0"/>
              </a:rPr>
              <a:t>1</a:t>
            </a:r>
            <a:r>
              <a:rPr lang="en-US" sz="2600" b="1" dirty="0">
                <a:solidFill>
                  <a:srgbClr val="000000"/>
                </a:solidFill>
                <a:latin typeface="Monaco" charset="0"/>
              </a:rPr>
              <a:t>);</a:t>
            </a:r>
          </a:p>
          <a:p>
            <a:r>
              <a:rPr lang="en-US" sz="2600" dirty="0" err="1" smtClean="0">
                <a:solidFill>
                  <a:srgbClr val="000000"/>
                </a:solidFill>
                <a:latin typeface="Monaco" charset="0"/>
              </a:rPr>
              <a:t>printf</a:t>
            </a:r>
            <a:r>
              <a:rPr lang="en-US" sz="2600" b="1" dirty="0">
                <a:solidFill>
                  <a:srgbClr val="000000"/>
                </a:solidFill>
                <a:latin typeface="Monaco" charset="0"/>
              </a:rPr>
              <a:t>(</a:t>
            </a:r>
            <a:r>
              <a:rPr lang="en-US" sz="2600" b="1" dirty="0">
                <a:solidFill>
                  <a:srgbClr val="4E9A06"/>
                </a:solidFill>
                <a:latin typeface="Monaco" charset="0"/>
              </a:rPr>
              <a:t>"%s\n"</a:t>
            </a:r>
            <a:r>
              <a:rPr lang="en-US" sz="2600" b="1" dirty="0">
                <a:solidFill>
                  <a:srgbClr val="000000"/>
                </a:solidFill>
                <a:latin typeface="Monaco" charset="0"/>
              </a:rPr>
              <a:t>, </a:t>
            </a:r>
            <a:r>
              <a:rPr lang="en-US" sz="2600" b="1" dirty="0" err="1">
                <a:solidFill>
                  <a:srgbClr val="000000"/>
                </a:solidFill>
                <a:latin typeface="Monaco" charset="0"/>
              </a:rPr>
              <a:t>duk_safe_to_string</a:t>
            </a:r>
            <a:r>
              <a:rPr lang="en-US" sz="2600" b="1" dirty="0">
                <a:solidFill>
                  <a:srgbClr val="000000"/>
                </a:solidFill>
                <a:latin typeface="Monaco" charset="0"/>
              </a:rPr>
              <a:t>(</a:t>
            </a:r>
            <a:r>
              <a:rPr lang="en-US" sz="2600" b="1" dirty="0" err="1">
                <a:solidFill>
                  <a:srgbClr val="000000"/>
                </a:solidFill>
                <a:latin typeface="Monaco" charset="0"/>
              </a:rPr>
              <a:t>ctx</a:t>
            </a:r>
            <a:r>
              <a:rPr lang="en-US" sz="2600" b="1" dirty="0">
                <a:solidFill>
                  <a:srgbClr val="000000"/>
                </a:solidFill>
                <a:latin typeface="Monaco" charset="0"/>
              </a:rPr>
              <a:t>, </a:t>
            </a:r>
            <a:r>
              <a:rPr lang="en-US" sz="2600" b="1" dirty="0">
                <a:solidFill>
                  <a:srgbClr val="CE5C00"/>
                </a:solidFill>
                <a:latin typeface="Monaco" charset="0"/>
              </a:rPr>
              <a:t>-</a:t>
            </a:r>
            <a:r>
              <a:rPr lang="en-US" sz="2600" b="1" dirty="0">
                <a:solidFill>
                  <a:srgbClr val="0000CF"/>
                </a:solidFill>
                <a:latin typeface="Monaco" charset="0"/>
              </a:rPr>
              <a:t>1</a:t>
            </a:r>
            <a:r>
              <a:rPr lang="en-US" sz="2600" b="1" dirty="0" smtClean="0">
                <a:solidFill>
                  <a:srgbClr val="000000"/>
                </a:solidFill>
                <a:latin typeface="Monaco" charset="0"/>
              </a:rPr>
              <a:t>));</a:t>
            </a:r>
            <a:endParaRPr lang="en-US" sz="2600" b="1" dirty="0">
              <a:solidFill>
                <a:srgbClr val="000000"/>
              </a:solidFill>
              <a:latin typeface="Monaco" charset="0"/>
            </a:endParaRPr>
          </a:p>
        </p:txBody>
      </p:sp>
      <p:sp>
        <p:nvSpPr>
          <p:cNvPr id="6" name="TextBox 5"/>
          <p:cNvSpPr txBox="1"/>
          <p:nvPr/>
        </p:nvSpPr>
        <p:spPr>
          <a:xfrm>
            <a:off x="4309918" y="5683835"/>
            <a:ext cx="3272906" cy="830997"/>
          </a:xfrm>
          <a:prstGeom prst="rect">
            <a:avLst/>
          </a:prstGeom>
          <a:noFill/>
        </p:spPr>
        <p:txBody>
          <a:bodyPr wrap="square" rtlCol="0">
            <a:spAutoFit/>
          </a:bodyPr>
          <a:lstStyle/>
          <a:p>
            <a:r>
              <a:rPr lang="en-US" sz="2400" dirty="0" smtClean="0">
                <a:solidFill>
                  <a:srgbClr val="979CAC"/>
                </a:solidFill>
                <a:latin typeface="SauceCodePowerline-Regular" charset="0"/>
              </a:rPr>
              <a:t>working </a:t>
            </a:r>
            <a:r>
              <a:rPr lang="en-US" sz="2400" dirty="0">
                <a:solidFill>
                  <a:srgbClr val="979CAC"/>
                </a:solidFill>
                <a:latin typeface="SauceCodePowerline-Regular" charset="0"/>
              </a:rPr>
              <a:t>magic...</a:t>
            </a:r>
          </a:p>
          <a:p>
            <a:r>
              <a:rPr lang="en-US" sz="2400" dirty="0">
                <a:solidFill>
                  <a:srgbClr val="979CAC"/>
                </a:solidFill>
                <a:latin typeface="SauceCodePowerline-Regular" charset="0"/>
              </a:rPr>
              <a:t>duktape is cool</a:t>
            </a:r>
            <a:endParaRPr lang="en-US" sz="2400" dirty="0"/>
          </a:p>
        </p:txBody>
      </p:sp>
    </p:spTree>
    <p:extLst>
      <p:ext uri="{BB962C8B-B14F-4D97-AF65-F5344CB8AC3E}">
        <p14:creationId xmlns:p14="http://schemas.microsoft.com/office/powerpoint/2010/main" val="1406629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95" y="3044369"/>
            <a:ext cx="10899370" cy="1325563"/>
          </a:xfrm>
        </p:spPr>
        <p:txBody>
          <a:bodyPr>
            <a:normAutofit/>
          </a:bodyPr>
          <a:lstStyle/>
          <a:p>
            <a:pPr algn="ctr"/>
            <a:r>
              <a:rPr lang="en-US" sz="7200" dirty="0" smtClean="0"/>
              <a:t>Leverage C/C++ from JS</a:t>
            </a:r>
            <a:endParaRPr lang="en-US" sz="7200" dirty="0"/>
          </a:p>
        </p:txBody>
      </p:sp>
    </p:spTree>
    <p:extLst>
      <p:ext uri="{BB962C8B-B14F-4D97-AF65-F5344CB8AC3E}">
        <p14:creationId xmlns:p14="http://schemas.microsoft.com/office/powerpoint/2010/main" val="14379322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29" y="1298696"/>
            <a:ext cx="11701550" cy="1325563"/>
          </a:xfrm>
        </p:spPr>
        <p:txBody>
          <a:bodyPr/>
          <a:lstStyle/>
          <a:p>
            <a:r>
              <a:rPr lang="en-US" dirty="0" err="1" smtClean="0"/>
              <a:t>Fn</a:t>
            </a:r>
            <a:r>
              <a:rPr lang="en-US" dirty="0" smtClean="0"/>
              <a:t> that adds a variable amount of numbers </a:t>
            </a:r>
            <a:endParaRPr lang="en-US" dirty="0"/>
          </a:p>
        </p:txBody>
      </p:sp>
      <p:sp>
        <p:nvSpPr>
          <p:cNvPr id="4" name="TextBox 3"/>
          <p:cNvSpPr txBox="1"/>
          <p:nvPr/>
        </p:nvSpPr>
        <p:spPr>
          <a:xfrm>
            <a:off x="440575" y="3011756"/>
            <a:ext cx="11410604" cy="2923877"/>
          </a:xfrm>
          <a:prstGeom prst="rect">
            <a:avLst/>
          </a:prstGeom>
          <a:noFill/>
        </p:spPr>
        <p:txBody>
          <a:bodyPr wrap="square" rtlCol="0">
            <a:spAutoFit/>
          </a:bodyPr>
          <a:lstStyle/>
          <a:p>
            <a:r>
              <a:rPr lang="en-US" sz="2600" b="1" dirty="0" err="1">
                <a:solidFill>
                  <a:srgbClr val="204A87"/>
                </a:solidFill>
                <a:latin typeface="Monaco" charset="0"/>
              </a:rPr>
              <a:t>int</a:t>
            </a:r>
            <a:r>
              <a:rPr lang="en-US" sz="2600" b="1" dirty="0">
                <a:solidFill>
                  <a:srgbClr val="204A87"/>
                </a:solidFill>
                <a:latin typeface="Monaco" charset="0"/>
              </a:rPr>
              <a:t> </a:t>
            </a:r>
            <a:r>
              <a:rPr lang="en-US" sz="2600" b="1" dirty="0">
                <a:solidFill>
                  <a:srgbClr val="000000"/>
                </a:solidFill>
                <a:latin typeface="Monaco" charset="0"/>
              </a:rPr>
              <a:t>adder(</a:t>
            </a:r>
            <a:r>
              <a:rPr lang="en-US" sz="2600" b="1" dirty="0" err="1">
                <a:solidFill>
                  <a:srgbClr val="000000"/>
                </a:solidFill>
                <a:latin typeface="Monaco" charset="0"/>
              </a:rPr>
              <a:t>duk_context</a:t>
            </a:r>
            <a:r>
              <a:rPr lang="en-US" sz="2600" b="1" dirty="0">
                <a:solidFill>
                  <a:srgbClr val="000000"/>
                </a:solidFill>
                <a:latin typeface="Monaco" charset="0"/>
              </a:rPr>
              <a:t> </a:t>
            </a:r>
            <a:r>
              <a:rPr lang="en-US" sz="2600" b="1" dirty="0">
                <a:solidFill>
                  <a:srgbClr val="CE5C00"/>
                </a:solidFill>
                <a:latin typeface="Monaco" charset="0"/>
              </a:rPr>
              <a:t>*</a:t>
            </a:r>
            <a:r>
              <a:rPr lang="en-US" sz="2600" b="1" dirty="0" err="1">
                <a:solidFill>
                  <a:srgbClr val="000000"/>
                </a:solidFill>
                <a:latin typeface="Monaco" charset="0"/>
              </a:rPr>
              <a:t>ctx</a:t>
            </a:r>
            <a:r>
              <a:rPr lang="en-US" sz="2600" b="1" dirty="0">
                <a:solidFill>
                  <a:srgbClr val="000000"/>
                </a:solidFill>
                <a:latin typeface="Monaco" charset="0"/>
              </a:rPr>
              <a:t>) </a:t>
            </a:r>
            <a:r>
              <a:rPr lang="en-US" sz="2600" b="1" dirty="0" smtClean="0">
                <a:solidFill>
                  <a:srgbClr val="000000"/>
                </a:solidFill>
                <a:latin typeface="Monaco" charset="0"/>
              </a:rPr>
              <a:t>{</a:t>
            </a:r>
          </a:p>
          <a:p>
            <a:endParaRPr lang="en-US" sz="2600" b="1" dirty="0" smtClean="0">
              <a:solidFill>
                <a:srgbClr val="000000"/>
              </a:solidFill>
              <a:latin typeface="Monaco" charset="0"/>
            </a:endParaRPr>
          </a:p>
          <a:p>
            <a:r>
              <a:rPr lang="en-US" sz="2600" b="1" dirty="0">
                <a:solidFill>
                  <a:srgbClr val="000000"/>
                </a:solidFill>
                <a:latin typeface="Monaco" charset="0"/>
              </a:rPr>
              <a:t> </a:t>
            </a:r>
            <a:r>
              <a:rPr lang="en-US" sz="2600" b="1" dirty="0" smtClean="0">
                <a:solidFill>
                  <a:srgbClr val="000000"/>
                </a:solidFill>
                <a:latin typeface="Monaco" charset="0"/>
              </a:rPr>
              <a:t>   ... // add the numbers up</a:t>
            </a:r>
          </a:p>
          <a:p>
            <a:pPr lvl="0"/>
            <a:r>
              <a:rPr lang="en-US" sz="2600" b="1" dirty="0" smtClean="0">
                <a:solidFill>
                  <a:srgbClr val="000000"/>
                </a:solidFill>
                <a:latin typeface="Monaco" charset="0"/>
              </a:rPr>
              <a:t>     </a:t>
            </a:r>
          </a:p>
          <a:p>
            <a:pPr lvl="0"/>
            <a:r>
              <a:rPr lang="en-US" sz="2800" dirty="0" smtClean="0">
                <a:solidFill>
                  <a:srgbClr val="000000"/>
                </a:solidFill>
                <a:latin typeface="Monaco" charset="0"/>
              </a:rPr>
              <a:t>    </a:t>
            </a:r>
            <a:r>
              <a:rPr lang="en-US" sz="2800" dirty="0" err="1" smtClean="0">
                <a:solidFill>
                  <a:srgbClr val="000000"/>
                </a:solidFill>
                <a:latin typeface="Monaco" charset="0"/>
              </a:rPr>
              <a:t>duk_push_number</a:t>
            </a:r>
            <a:r>
              <a:rPr lang="en-US" sz="2800" b="1" dirty="0" smtClean="0">
                <a:solidFill>
                  <a:srgbClr val="000000"/>
                </a:solidFill>
                <a:latin typeface="Monaco" charset="0"/>
              </a:rPr>
              <a:t>(</a:t>
            </a:r>
            <a:r>
              <a:rPr lang="en-US" sz="2800" b="1" dirty="0" err="1" smtClean="0">
                <a:solidFill>
                  <a:srgbClr val="000000"/>
                </a:solidFill>
                <a:latin typeface="Monaco" charset="0"/>
              </a:rPr>
              <a:t>ctx</a:t>
            </a:r>
            <a:r>
              <a:rPr lang="en-US" sz="2800" b="1" dirty="0">
                <a:solidFill>
                  <a:srgbClr val="000000"/>
                </a:solidFill>
                <a:latin typeface="Monaco" charset="0"/>
              </a:rPr>
              <a:t>, res</a:t>
            </a:r>
            <a:r>
              <a:rPr lang="en-US" sz="2800" b="1" dirty="0" smtClean="0">
                <a:solidFill>
                  <a:srgbClr val="000000"/>
                </a:solidFill>
                <a:latin typeface="Monaco" charset="0"/>
              </a:rPr>
              <a:t>);</a:t>
            </a:r>
            <a:endParaRPr lang="en-US" sz="2600" b="1" dirty="0" smtClean="0">
              <a:solidFill>
                <a:srgbClr val="000000"/>
              </a:solidFill>
              <a:latin typeface="Monaco" charset="0"/>
            </a:endParaRPr>
          </a:p>
          <a:p>
            <a:r>
              <a:rPr lang="en-US" sz="2600" b="1" dirty="0">
                <a:solidFill>
                  <a:srgbClr val="204A87"/>
                </a:solidFill>
                <a:latin typeface="Monaco" charset="0"/>
              </a:rPr>
              <a:t> </a:t>
            </a:r>
            <a:r>
              <a:rPr lang="en-US" sz="2600" b="1" dirty="0" smtClean="0">
                <a:solidFill>
                  <a:srgbClr val="204A87"/>
                </a:solidFill>
                <a:latin typeface="Monaco" charset="0"/>
              </a:rPr>
              <a:t>   return </a:t>
            </a:r>
            <a:r>
              <a:rPr lang="en-US" sz="2600" b="1" dirty="0">
                <a:solidFill>
                  <a:srgbClr val="0000CF"/>
                </a:solidFill>
                <a:latin typeface="Monaco" charset="0"/>
              </a:rPr>
              <a:t>1</a:t>
            </a:r>
            <a:r>
              <a:rPr lang="en-US" sz="2600" b="1" dirty="0" smtClean="0">
                <a:solidFill>
                  <a:srgbClr val="000000"/>
                </a:solidFill>
                <a:latin typeface="Monaco" charset="0"/>
              </a:rPr>
              <a:t>;</a:t>
            </a:r>
          </a:p>
          <a:p>
            <a:r>
              <a:rPr lang="en-US" sz="2600" b="1" dirty="0" smtClean="0">
                <a:solidFill>
                  <a:srgbClr val="000000"/>
                </a:solidFill>
                <a:latin typeface="Monaco" charset="0"/>
              </a:rPr>
              <a:t>}</a:t>
            </a:r>
            <a:endParaRPr lang="en-US" sz="2600" b="1" dirty="0">
              <a:solidFill>
                <a:srgbClr val="000000"/>
              </a:solidFill>
              <a:latin typeface="Monaco" charset="0"/>
            </a:endParaRPr>
          </a:p>
        </p:txBody>
      </p:sp>
    </p:spTree>
    <p:extLst>
      <p:ext uri="{BB962C8B-B14F-4D97-AF65-F5344CB8AC3E}">
        <p14:creationId xmlns:p14="http://schemas.microsoft.com/office/powerpoint/2010/main" val="16680309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64" y="1381824"/>
            <a:ext cx="10515600" cy="1325563"/>
          </a:xfrm>
        </p:spPr>
        <p:txBody>
          <a:bodyPr/>
          <a:lstStyle/>
          <a:p>
            <a:r>
              <a:rPr lang="en-US" dirty="0" smtClean="0"/>
              <a:t>Return Values</a:t>
            </a:r>
            <a:endParaRPr lang="en-US" dirty="0"/>
          </a:p>
        </p:txBody>
      </p:sp>
      <p:sp>
        <p:nvSpPr>
          <p:cNvPr id="3" name="Content Placeholder 2"/>
          <p:cNvSpPr>
            <a:spLocks noGrp="1"/>
          </p:cNvSpPr>
          <p:nvPr>
            <p:ph idx="1"/>
          </p:nvPr>
        </p:nvSpPr>
        <p:spPr>
          <a:xfrm>
            <a:off x="821575" y="3172831"/>
            <a:ext cx="10515600" cy="2336335"/>
          </a:xfrm>
        </p:spPr>
        <p:txBody>
          <a:bodyPr/>
          <a:lstStyle/>
          <a:p>
            <a:r>
              <a:rPr lang="en-US" dirty="0" smtClean="0"/>
              <a:t>Return </a:t>
            </a:r>
            <a:r>
              <a:rPr lang="en-US" dirty="0" smtClean="0">
                <a:solidFill>
                  <a:schemeClr val="accent2">
                    <a:lumMod val="75000"/>
                  </a:schemeClr>
                </a:solidFill>
              </a:rPr>
              <a:t>1</a:t>
            </a:r>
            <a:r>
              <a:rPr lang="en-US" dirty="0" smtClean="0"/>
              <a:t> indicates that there is a single return value on top of the value stack</a:t>
            </a:r>
          </a:p>
          <a:p>
            <a:r>
              <a:rPr lang="en-US" dirty="0" smtClean="0"/>
              <a:t>Return </a:t>
            </a:r>
            <a:r>
              <a:rPr lang="en-US" dirty="0" smtClean="0">
                <a:solidFill>
                  <a:schemeClr val="accent2">
                    <a:lumMod val="75000"/>
                  </a:schemeClr>
                </a:solidFill>
              </a:rPr>
              <a:t>0</a:t>
            </a:r>
            <a:r>
              <a:rPr lang="en-US" dirty="0" smtClean="0"/>
              <a:t> indicates that there is no return value (undefined)</a:t>
            </a:r>
          </a:p>
          <a:p>
            <a:r>
              <a:rPr lang="en-US" dirty="0" smtClean="0"/>
              <a:t>Return </a:t>
            </a:r>
            <a:r>
              <a:rPr lang="en-US" dirty="0" smtClean="0">
                <a:solidFill>
                  <a:schemeClr val="accent2">
                    <a:lumMod val="75000"/>
                  </a:schemeClr>
                </a:solidFill>
              </a:rPr>
              <a:t>negative</a:t>
            </a:r>
            <a:r>
              <a:rPr lang="en-US" dirty="0" smtClean="0"/>
              <a:t> number causes an error to be thrown</a:t>
            </a:r>
          </a:p>
          <a:p>
            <a:endParaRPr lang="en-US" dirty="0"/>
          </a:p>
        </p:txBody>
      </p:sp>
    </p:spTree>
    <p:extLst>
      <p:ext uri="{BB962C8B-B14F-4D97-AF65-F5344CB8AC3E}">
        <p14:creationId xmlns:p14="http://schemas.microsoft.com/office/powerpoint/2010/main" val="168935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2631" y="2624259"/>
            <a:ext cx="11687697" cy="3108543"/>
          </a:xfrm>
          <a:prstGeom prst="rect">
            <a:avLst/>
          </a:prstGeom>
        </p:spPr>
        <p:txBody>
          <a:bodyPr wrap="square">
            <a:spAutoFit/>
          </a:bodyPr>
          <a:lstStyle/>
          <a:p>
            <a:r>
              <a:rPr lang="hu-HU" sz="2800" b="1" dirty="0" smtClean="0">
                <a:solidFill>
                  <a:srgbClr val="204A87"/>
                </a:solidFill>
                <a:latin typeface="Monaco" charset="0"/>
              </a:rPr>
              <a:t>  int </a:t>
            </a:r>
            <a:r>
              <a:rPr lang="hu-HU" sz="2800" b="1" dirty="0">
                <a:solidFill>
                  <a:srgbClr val="000000"/>
                </a:solidFill>
                <a:latin typeface="Monaco" charset="0"/>
              </a:rPr>
              <a:t>i</a:t>
            </a:r>
            <a:r>
              <a:rPr lang="hu-HU" sz="2800" b="1" dirty="0" smtClean="0">
                <a:solidFill>
                  <a:srgbClr val="000000"/>
                </a:solidFill>
                <a:latin typeface="Monaco" charset="0"/>
              </a:rPr>
              <a:t>;</a:t>
            </a:r>
            <a:r>
              <a:rPr lang="en-US" sz="2800" b="1" i="1" dirty="0">
                <a:solidFill>
                  <a:srgbClr val="8F5902"/>
                </a:solidFill>
                <a:latin typeface="Monaco" charset="0"/>
              </a:rPr>
              <a:t> </a:t>
            </a:r>
            <a:r>
              <a:rPr lang="en-US" sz="2800" b="1" i="1" dirty="0" smtClean="0">
                <a:solidFill>
                  <a:srgbClr val="8F5902"/>
                </a:solidFill>
                <a:latin typeface="Monaco" charset="0"/>
              </a:rPr>
              <a:t>                         // counter </a:t>
            </a:r>
            <a:r>
              <a:rPr lang="en-US" sz="2800" b="1" i="1" dirty="0" err="1" smtClean="0">
                <a:solidFill>
                  <a:srgbClr val="8F5902"/>
                </a:solidFill>
                <a:latin typeface="Monaco" charset="0"/>
              </a:rPr>
              <a:t>var</a:t>
            </a:r>
            <a:endParaRPr lang="hu-HU" sz="2800" b="1" dirty="0">
              <a:solidFill>
                <a:srgbClr val="000000"/>
              </a:solidFill>
              <a:latin typeface="Monaco" charset="0"/>
            </a:endParaRPr>
          </a:p>
          <a:p>
            <a:r>
              <a:rPr lang="hu-HU" sz="2800" b="1" dirty="0">
                <a:solidFill>
                  <a:srgbClr val="000000"/>
                </a:solidFill>
                <a:latin typeface="Monaco" charset="0"/>
              </a:rPr>
              <a:t>  </a:t>
            </a:r>
            <a:r>
              <a:rPr lang="en-US" sz="2800" b="1" dirty="0" err="1">
                <a:solidFill>
                  <a:srgbClr val="204A87"/>
                </a:solidFill>
                <a:latin typeface="Monaco" charset="0"/>
              </a:rPr>
              <a:t>int</a:t>
            </a:r>
            <a:r>
              <a:rPr lang="en-US" sz="2800" b="1" dirty="0">
                <a:solidFill>
                  <a:srgbClr val="204A87"/>
                </a:solidFill>
                <a:latin typeface="Monaco" charset="0"/>
              </a:rPr>
              <a:t> </a:t>
            </a:r>
            <a:r>
              <a:rPr lang="en-US" sz="2800" b="1" dirty="0">
                <a:solidFill>
                  <a:srgbClr val="000000"/>
                </a:solidFill>
                <a:latin typeface="Monaco" charset="0"/>
              </a:rPr>
              <a:t>n </a:t>
            </a:r>
            <a:r>
              <a:rPr lang="en-US" sz="2800" b="1" dirty="0">
                <a:solidFill>
                  <a:srgbClr val="CE5C00"/>
                </a:solidFill>
                <a:latin typeface="Monaco" charset="0"/>
              </a:rPr>
              <a:t>= </a:t>
            </a:r>
            <a:r>
              <a:rPr lang="en-US" sz="2800" b="1" dirty="0" err="1">
                <a:solidFill>
                  <a:srgbClr val="000000"/>
                </a:solidFill>
                <a:latin typeface="Monaco" charset="0"/>
              </a:rPr>
              <a:t>duk_get_top</a:t>
            </a:r>
            <a:r>
              <a:rPr lang="en-US" sz="2800" b="1" dirty="0">
                <a:solidFill>
                  <a:srgbClr val="000000"/>
                </a:solidFill>
                <a:latin typeface="Monaco" charset="0"/>
              </a:rPr>
              <a:t>(</a:t>
            </a:r>
            <a:r>
              <a:rPr lang="en-US" sz="2800" b="1" dirty="0" err="1">
                <a:solidFill>
                  <a:srgbClr val="000000"/>
                </a:solidFill>
                <a:latin typeface="Monaco" charset="0"/>
              </a:rPr>
              <a:t>ctx</a:t>
            </a:r>
            <a:r>
              <a:rPr lang="en-US" sz="2800" b="1" dirty="0">
                <a:solidFill>
                  <a:srgbClr val="000000"/>
                </a:solidFill>
                <a:latin typeface="Monaco" charset="0"/>
              </a:rPr>
              <a:t>);       </a:t>
            </a:r>
            <a:r>
              <a:rPr lang="en-US" sz="2800" b="1" i="1" dirty="0">
                <a:solidFill>
                  <a:srgbClr val="8F5902"/>
                </a:solidFill>
                <a:latin typeface="Monaco" charset="0"/>
              </a:rPr>
              <a:t>// </a:t>
            </a:r>
            <a:r>
              <a:rPr lang="en-US" sz="2800" b="1" i="1" dirty="0" smtClean="0">
                <a:solidFill>
                  <a:srgbClr val="8F5902"/>
                </a:solidFill>
                <a:latin typeface="Monaco" charset="0"/>
              </a:rPr>
              <a:t># </a:t>
            </a:r>
            <a:r>
              <a:rPr lang="en-US" sz="2800" b="1" i="1" dirty="0">
                <a:solidFill>
                  <a:srgbClr val="8F5902"/>
                </a:solidFill>
                <a:latin typeface="Monaco" charset="0"/>
              </a:rPr>
              <a:t>of arguments</a:t>
            </a:r>
          </a:p>
          <a:p>
            <a:r>
              <a:rPr lang="fr-FR" sz="2800" dirty="0">
                <a:latin typeface="Monaco" charset="0"/>
              </a:rPr>
              <a:t>  </a:t>
            </a:r>
            <a:r>
              <a:rPr lang="fr-FR" sz="2800" b="1" dirty="0">
                <a:solidFill>
                  <a:srgbClr val="204A87"/>
                </a:solidFill>
                <a:latin typeface="Monaco" charset="0"/>
              </a:rPr>
              <a:t>double </a:t>
            </a:r>
            <a:r>
              <a:rPr lang="fr-FR" sz="2800" b="1" dirty="0" err="1" smtClean="0">
                <a:solidFill>
                  <a:srgbClr val="000000"/>
                </a:solidFill>
                <a:latin typeface="Monaco" charset="0"/>
              </a:rPr>
              <a:t>result</a:t>
            </a:r>
            <a:r>
              <a:rPr lang="fr-FR" sz="2800" b="1" dirty="0" smtClean="0">
                <a:solidFill>
                  <a:srgbClr val="000000"/>
                </a:solidFill>
                <a:latin typeface="Monaco" charset="0"/>
              </a:rPr>
              <a:t> </a:t>
            </a:r>
            <a:r>
              <a:rPr lang="fr-FR" sz="2800" b="1" dirty="0">
                <a:solidFill>
                  <a:srgbClr val="CE5C00"/>
                </a:solidFill>
                <a:latin typeface="Monaco" charset="0"/>
              </a:rPr>
              <a:t>= </a:t>
            </a:r>
            <a:r>
              <a:rPr lang="fr-FR" sz="2800" b="1" dirty="0">
                <a:solidFill>
                  <a:srgbClr val="0000CF"/>
                </a:solidFill>
                <a:latin typeface="Monaco" charset="0"/>
              </a:rPr>
              <a:t>0.0</a:t>
            </a:r>
            <a:r>
              <a:rPr lang="fr-FR" sz="2800" b="1" dirty="0" smtClean="0">
                <a:solidFill>
                  <a:srgbClr val="000000"/>
                </a:solidFill>
                <a:latin typeface="Monaco" charset="0"/>
              </a:rPr>
              <a:t>;            </a:t>
            </a:r>
            <a:r>
              <a:rPr lang="en-US" sz="2800" b="1" i="1" dirty="0" smtClean="0">
                <a:solidFill>
                  <a:srgbClr val="8F5902"/>
                </a:solidFill>
                <a:latin typeface="Monaco" charset="0"/>
              </a:rPr>
              <a:t>// result </a:t>
            </a:r>
            <a:r>
              <a:rPr lang="en-US" sz="2800" b="1" i="1" dirty="0" err="1" smtClean="0">
                <a:solidFill>
                  <a:srgbClr val="8F5902"/>
                </a:solidFill>
                <a:latin typeface="Monaco" charset="0"/>
              </a:rPr>
              <a:t>var</a:t>
            </a:r>
            <a:endParaRPr lang="hu-HU" sz="2800" b="1" dirty="0">
              <a:solidFill>
                <a:srgbClr val="000000"/>
              </a:solidFill>
              <a:latin typeface="Monaco" charset="0"/>
            </a:endParaRPr>
          </a:p>
          <a:p>
            <a:endParaRPr lang="fr-FR" sz="2800" dirty="0">
              <a:latin typeface="Monaco" charset="0"/>
            </a:endParaRPr>
          </a:p>
          <a:p>
            <a:r>
              <a:rPr lang="en-US" sz="2800" dirty="0">
                <a:latin typeface="Monaco" charset="0"/>
              </a:rPr>
              <a:t>  </a:t>
            </a:r>
            <a:r>
              <a:rPr lang="en-US" sz="2800" b="1" dirty="0">
                <a:solidFill>
                  <a:srgbClr val="204A87"/>
                </a:solidFill>
                <a:latin typeface="Monaco" charset="0"/>
              </a:rPr>
              <a:t>for </a:t>
            </a:r>
            <a:r>
              <a:rPr lang="en-US" sz="2800" b="1" dirty="0">
                <a:solidFill>
                  <a:srgbClr val="000000"/>
                </a:solidFill>
                <a:latin typeface="Monaco" charset="0"/>
              </a:rPr>
              <a:t>(</a:t>
            </a:r>
            <a:r>
              <a:rPr lang="en-US" sz="2800" b="1" dirty="0" err="1">
                <a:solidFill>
                  <a:srgbClr val="000000"/>
                </a:solidFill>
                <a:latin typeface="Monaco" charset="0"/>
              </a:rPr>
              <a:t>i</a:t>
            </a:r>
            <a:r>
              <a:rPr lang="en-US" sz="2800" b="1" dirty="0">
                <a:solidFill>
                  <a:srgbClr val="000000"/>
                </a:solidFill>
                <a:latin typeface="Monaco" charset="0"/>
              </a:rPr>
              <a:t> </a:t>
            </a:r>
            <a:r>
              <a:rPr lang="en-US" sz="2800" b="1" dirty="0">
                <a:solidFill>
                  <a:srgbClr val="CE5C00"/>
                </a:solidFill>
                <a:latin typeface="Monaco" charset="0"/>
              </a:rPr>
              <a:t>= </a:t>
            </a:r>
            <a:r>
              <a:rPr lang="en-US" sz="2800" b="1" dirty="0">
                <a:solidFill>
                  <a:srgbClr val="0000CF"/>
                </a:solidFill>
                <a:latin typeface="Monaco" charset="0"/>
              </a:rPr>
              <a:t>0</a:t>
            </a:r>
            <a:r>
              <a:rPr lang="en-US" sz="2800" b="1" dirty="0">
                <a:solidFill>
                  <a:srgbClr val="000000"/>
                </a:solidFill>
                <a:latin typeface="Monaco" charset="0"/>
              </a:rPr>
              <a:t>; </a:t>
            </a:r>
            <a:r>
              <a:rPr lang="en-US" sz="2800" b="1" dirty="0" err="1">
                <a:solidFill>
                  <a:srgbClr val="000000"/>
                </a:solidFill>
                <a:latin typeface="Monaco" charset="0"/>
              </a:rPr>
              <a:t>i</a:t>
            </a:r>
            <a:r>
              <a:rPr lang="en-US" sz="2800" b="1" dirty="0">
                <a:solidFill>
                  <a:srgbClr val="000000"/>
                </a:solidFill>
                <a:latin typeface="Monaco" charset="0"/>
              </a:rPr>
              <a:t> </a:t>
            </a:r>
            <a:r>
              <a:rPr lang="en-US" sz="2800" b="1" dirty="0">
                <a:solidFill>
                  <a:srgbClr val="CE5C00"/>
                </a:solidFill>
                <a:latin typeface="Monaco" charset="0"/>
              </a:rPr>
              <a:t>&lt; </a:t>
            </a:r>
            <a:r>
              <a:rPr lang="en-US" sz="2800" b="1" dirty="0">
                <a:solidFill>
                  <a:srgbClr val="000000"/>
                </a:solidFill>
                <a:latin typeface="Monaco" charset="0"/>
              </a:rPr>
              <a:t>n; </a:t>
            </a:r>
            <a:r>
              <a:rPr lang="en-US" sz="2800" b="1" dirty="0" err="1">
                <a:solidFill>
                  <a:srgbClr val="000000"/>
                </a:solidFill>
                <a:latin typeface="Monaco" charset="0"/>
              </a:rPr>
              <a:t>i</a:t>
            </a:r>
            <a:r>
              <a:rPr lang="en-US" sz="2800" b="1" dirty="0">
                <a:solidFill>
                  <a:srgbClr val="CE5C00"/>
                </a:solidFill>
                <a:latin typeface="Monaco" charset="0"/>
              </a:rPr>
              <a:t>++</a:t>
            </a:r>
            <a:r>
              <a:rPr lang="en-US" sz="2800" b="1" dirty="0">
                <a:solidFill>
                  <a:srgbClr val="000000"/>
                </a:solidFill>
                <a:latin typeface="Monaco" charset="0"/>
              </a:rPr>
              <a:t>) {</a:t>
            </a:r>
          </a:p>
          <a:p>
            <a:r>
              <a:rPr lang="en-US" sz="2800" dirty="0">
                <a:latin typeface="Monaco" charset="0"/>
              </a:rPr>
              <a:t>    </a:t>
            </a:r>
            <a:r>
              <a:rPr lang="en-US" sz="2800" dirty="0">
                <a:solidFill>
                  <a:srgbClr val="000000"/>
                </a:solidFill>
                <a:latin typeface="Monaco" charset="0"/>
              </a:rPr>
              <a:t>res </a:t>
            </a:r>
            <a:r>
              <a:rPr lang="en-US" sz="2800" b="1" dirty="0">
                <a:solidFill>
                  <a:srgbClr val="CE5C00"/>
                </a:solidFill>
                <a:latin typeface="Monaco" charset="0"/>
              </a:rPr>
              <a:t>+= </a:t>
            </a:r>
            <a:r>
              <a:rPr lang="en-US" sz="2800" b="1" dirty="0" err="1">
                <a:solidFill>
                  <a:srgbClr val="000000"/>
                </a:solidFill>
                <a:latin typeface="Monaco" charset="0"/>
              </a:rPr>
              <a:t>duk_to_number</a:t>
            </a:r>
            <a:r>
              <a:rPr lang="en-US" sz="2800" b="1" dirty="0">
                <a:solidFill>
                  <a:srgbClr val="000000"/>
                </a:solidFill>
                <a:latin typeface="Monaco" charset="0"/>
              </a:rPr>
              <a:t>(</a:t>
            </a:r>
            <a:r>
              <a:rPr lang="en-US" sz="2800" b="1" dirty="0" err="1">
                <a:solidFill>
                  <a:srgbClr val="000000"/>
                </a:solidFill>
                <a:latin typeface="Monaco" charset="0"/>
              </a:rPr>
              <a:t>ctx</a:t>
            </a:r>
            <a:r>
              <a:rPr lang="en-US" sz="2800" b="1" dirty="0">
                <a:solidFill>
                  <a:srgbClr val="000000"/>
                </a:solidFill>
                <a:latin typeface="Monaco" charset="0"/>
              </a:rPr>
              <a:t>, </a:t>
            </a:r>
            <a:r>
              <a:rPr lang="en-US" sz="2800" b="1" dirty="0" err="1">
                <a:solidFill>
                  <a:srgbClr val="000000"/>
                </a:solidFill>
                <a:latin typeface="Monaco" charset="0"/>
              </a:rPr>
              <a:t>i</a:t>
            </a:r>
            <a:r>
              <a:rPr lang="en-US" sz="2800" b="1" dirty="0">
                <a:solidFill>
                  <a:srgbClr val="000000"/>
                </a:solidFill>
                <a:latin typeface="Monaco" charset="0"/>
              </a:rPr>
              <a:t>); </a:t>
            </a:r>
            <a:r>
              <a:rPr lang="en-US" sz="2800" b="1" i="1" dirty="0">
                <a:solidFill>
                  <a:srgbClr val="8F5902"/>
                </a:solidFill>
                <a:latin typeface="Monaco" charset="0"/>
              </a:rPr>
              <a:t>// add </a:t>
            </a:r>
            <a:r>
              <a:rPr lang="en-US" sz="2800" b="1" i="1" dirty="0" err="1">
                <a:solidFill>
                  <a:srgbClr val="8F5902"/>
                </a:solidFill>
                <a:latin typeface="Monaco" charset="0"/>
              </a:rPr>
              <a:t>em</a:t>
            </a:r>
            <a:r>
              <a:rPr lang="en-US" sz="2800" b="1" i="1" dirty="0">
                <a:solidFill>
                  <a:srgbClr val="8F5902"/>
                </a:solidFill>
                <a:latin typeface="Monaco" charset="0"/>
              </a:rPr>
              <a:t> up</a:t>
            </a:r>
            <a:endParaRPr lang="en-US" sz="2800" b="1" dirty="0">
              <a:solidFill>
                <a:srgbClr val="000000"/>
              </a:solidFill>
              <a:latin typeface="Monaco" charset="0"/>
            </a:endParaRPr>
          </a:p>
          <a:p>
            <a:r>
              <a:rPr lang="en-US" sz="2800" dirty="0">
                <a:latin typeface="Monaco" charset="0"/>
              </a:rPr>
              <a:t>  </a:t>
            </a:r>
            <a:r>
              <a:rPr lang="en-US" sz="2800" b="1" dirty="0" smtClean="0">
                <a:solidFill>
                  <a:srgbClr val="000000"/>
                </a:solidFill>
                <a:latin typeface="Monaco" charset="0"/>
              </a:rPr>
              <a:t>}</a:t>
            </a:r>
            <a:endParaRPr lang="en-US" sz="2800" b="1" dirty="0">
              <a:solidFill>
                <a:srgbClr val="000000"/>
              </a:solidFill>
              <a:latin typeface="Monaco" charset="0"/>
            </a:endParaRPr>
          </a:p>
        </p:txBody>
      </p:sp>
      <p:sp>
        <p:nvSpPr>
          <p:cNvPr id="3" name="Title 1"/>
          <p:cNvSpPr>
            <a:spLocks noGrp="1"/>
          </p:cNvSpPr>
          <p:nvPr>
            <p:ph type="title"/>
          </p:nvPr>
        </p:nvSpPr>
        <p:spPr>
          <a:xfrm>
            <a:off x="149629" y="1298696"/>
            <a:ext cx="11701550" cy="1325563"/>
          </a:xfrm>
        </p:spPr>
        <p:txBody>
          <a:bodyPr/>
          <a:lstStyle/>
          <a:p>
            <a:r>
              <a:rPr lang="en-US" dirty="0" err="1" smtClean="0"/>
              <a:t>Fn</a:t>
            </a:r>
            <a:r>
              <a:rPr lang="en-US" dirty="0" smtClean="0"/>
              <a:t> that adds a variable amount of numbers </a:t>
            </a:r>
            <a:endParaRPr lang="en-US" dirty="0"/>
          </a:p>
        </p:txBody>
      </p:sp>
    </p:spTree>
    <p:extLst>
      <p:ext uri="{BB962C8B-B14F-4D97-AF65-F5344CB8AC3E}">
        <p14:creationId xmlns:p14="http://schemas.microsoft.com/office/powerpoint/2010/main" val="9575932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27510" y="5087389"/>
            <a:ext cx="6988067" cy="923330"/>
          </a:xfrm>
          <a:prstGeom prst="rect">
            <a:avLst/>
          </a:prstGeom>
          <a:noFill/>
        </p:spPr>
        <p:txBody>
          <a:bodyPr wrap="none" rtlCol="0">
            <a:spAutoFit/>
          </a:bodyPr>
          <a:lstStyle/>
          <a:p>
            <a:r>
              <a:rPr lang="en-US" sz="5400" dirty="0" smtClean="0"/>
              <a:t>Text “duktape” to 33888</a:t>
            </a:r>
            <a:endParaRPr lang="en-US" sz="5400" dirty="0"/>
          </a:p>
        </p:txBody>
      </p:sp>
      <p:pic>
        <p:nvPicPr>
          <p:cNvPr id="9" name="Picture 8"/>
          <p:cNvPicPr>
            <a:picLocks noChangeAspect="1"/>
          </p:cNvPicPr>
          <p:nvPr/>
        </p:nvPicPr>
        <p:blipFill>
          <a:blip r:embed="rId3"/>
          <a:stretch>
            <a:fillRect/>
          </a:stretch>
        </p:blipFill>
        <p:spPr>
          <a:xfrm>
            <a:off x="1732177" y="1550743"/>
            <a:ext cx="8578735" cy="3220762"/>
          </a:xfrm>
          <a:prstGeom prst="rect">
            <a:avLst/>
          </a:prstGeom>
        </p:spPr>
      </p:pic>
    </p:spTree>
    <p:extLst>
      <p:ext uri="{BB962C8B-B14F-4D97-AF65-F5344CB8AC3E}">
        <p14:creationId xmlns:p14="http://schemas.microsoft.com/office/powerpoint/2010/main" val="2068526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962" y="1548715"/>
            <a:ext cx="11410604" cy="4893647"/>
          </a:xfrm>
          <a:prstGeom prst="rect">
            <a:avLst/>
          </a:prstGeom>
          <a:noFill/>
        </p:spPr>
        <p:txBody>
          <a:bodyPr wrap="square" rtlCol="0">
            <a:spAutoFit/>
          </a:bodyPr>
          <a:lstStyle/>
          <a:p>
            <a:r>
              <a:rPr lang="en-US" sz="2600" b="1" dirty="0" err="1">
                <a:solidFill>
                  <a:srgbClr val="204A87"/>
                </a:solidFill>
                <a:latin typeface="Monaco" charset="0"/>
              </a:rPr>
              <a:t>int</a:t>
            </a:r>
            <a:r>
              <a:rPr lang="en-US" sz="2600" b="1" dirty="0">
                <a:solidFill>
                  <a:srgbClr val="204A87"/>
                </a:solidFill>
                <a:latin typeface="Monaco" charset="0"/>
              </a:rPr>
              <a:t> </a:t>
            </a:r>
            <a:r>
              <a:rPr lang="en-US" sz="2600" b="1" dirty="0">
                <a:solidFill>
                  <a:srgbClr val="000000"/>
                </a:solidFill>
                <a:latin typeface="Monaco" charset="0"/>
              </a:rPr>
              <a:t>adder(</a:t>
            </a:r>
            <a:r>
              <a:rPr lang="en-US" sz="2600" b="1" dirty="0" err="1">
                <a:solidFill>
                  <a:srgbClr val="000000"/>
                </a:solidFill>
                <a:latin typeface="Monaco" charset="0"/>
              </a:rPr>
              <a:t>duk_context</a:t>
            </a:r>
            <a:r>
              <a:rPr lang="en-US" sz="2600" b="1" dirty="0">
                <a:solidFill>
                  <a:srgbClr val="000000"/>
                </a:solidFill>
                <a:latin typeface="Monaco" charset="0"/>
              </a:rPr>
              <a:t> </a:t>
            </a:r>
            <a:r>
              <a:rPr lang="en-US" sz="2600" b="1" dirty="0">
                <a:solidFill>
                  <a:srgbClr val="CE5C00"/>
                </a:solidFill>
                <a:latin typeface="Monaco" charset="0"/>
              </a:rPr>
              <a:t>*</a:t>
            </a:r>
            <a:r>
              <a:rPr lang="en-US" sz="2600" b="1" dirty="0" err="1">
                <a:solidFill>
                  <a:srgbClr val="000000"/>
                </a:solidFill>
                <a:latin typeface="Monaco" charset="0"/>
              </a:rPr>
              <a:t>ctx</a:t>
            </a:r>
            <a:r>
              <a:rPr lang="en-US" sz="2600" b="1" dirty="0">
                <a:solidFill>
                  <a:srgbClr val="000000"/>
                </a:solidFill>
                <a:latin typeface="Monaco" charset="0"/>
              </a:rPr>
              <a:t>) </a:t>
            </a:r>
            <a:r>
              <a:rPr lang="en-US" sz="2600" b="1" dirty="0" smtClean="0">
                <a:solidFill>
                  <a:srgbClr val="000000"/>
                </a:solidFill>
                <a:latin typeface="Monaco" charset="0"/>
              </a:rPr>
              <a:t>{</a:t>
            </a:r>
          </a:p>
          <a:p>
            <a:r>
              <a:rPr lang="en-US" sz="2600" b="1" dirty="0">
                <a:solidFill>
                  <a:srgbClr val="000000"/>
                </a:solidFill>
                <a:latin typeface="Monaco" charset="0"/>
              </a:rPr>
              <a:t> </a:t>
            </a:r>
            <a:r>
              <a:rPr lang="en-US" sz="2600" b="1" dirty="0" smtClean="0">
                <a:solidFill>
                  <a:srgbClr val="000000"/>
                </a:solidFill>
                <a:latin typeface="Monaco" charset="0"/>
              </a:rPr>
              <a:t> </a:t>
            </a:r>
            <a:r>
              <a:rPr lang="hu-HU" sz="2600" b="1" dirty="0" smtClean="0">
                <a:solidFill>
                  <a:srgbClr val="204A87"/>
                </a:solidFill>
                <a:latin typeface="Monaco" charset="0"/>
              </a:rPr>
              <a:t>int </a:t>
            </a:r>
            <a:r>
              <a:rPr lang="hu-HU" sz="2600" b="1" dirty="0" smtClean="0">
                <a:solidFill>
                  <a:srgbClr val="000000"/>
                </a:solidFill>
                <a:latin typeface="Monaco" charset="0"/>
              </a:rPr>
              <a:t>i;</a:t>
            </a:r>
          </a:p>
          <a:p>
            <a:r>
              <a:rPr lang="hu-HU" sz="2600" b="1" dirty="0">
                <a:solidFill>
                  <a:srgbClr val="000000"/>
                </a:solidFill>
                <a:latin typeface="Monaco" charset="0"/>
              </a:rPr>
              <a:t> </a:t>
            </a:r>
            <a:r>
              <a:rPr lang="hu-HU" sz="2600" b="1" dirty="0" smtClean="0">
                <a:solidFill>
                  <a:srgbClr val="000000"/>
                </a:solidFill>
                <a:latin typeface="Monaco" charset="0"/>
              </a:rPr>
              <a:t> </a:t>
            </a:r>
            <a:r>
              <a:rPr lang="en-US" sz="2600" b="1" dirty="0" err="1" smtClean="0">
                <a:solidFill>
                  <a:srgbClr val="204A87"/>
                </a:solidFill>
                <a:latin typeface="Monaco" charset="0"/>
              </a:rPr>
              <a:t>int</a:t>
            </a:r>
            <a:r>
              <a:rPr lang="en-US" sz="2600" b="1" dirty="0" smtClean="0">
                <a:solidFill>
                  <a:srgbClr val="204A87"/>
                </a:solidFill>
                <a:latin typeface="Monaco" charset="0"/>
              </a:rPr>
              <a:t> </a:t>
            </a:r>
            <a:r>
              <a:rPr lang="en-US" sz="2600" b="1" dirty="0" smtClean="0">
                <a:solidFill>
                  <a:srgbClr val="000000"/>
                </a:solidFill>
                <a:latin typeface="Monaco" charset="0"/>
              </a:rPr>
              <a:t>n </a:t>
            </a:r>
            <a:r>
              <a:rPr lang="en-US" sz="2600" b="1" dirty="0" smtClean="0">
                <a:solidFill>
                  <a:srgbClr val="CE5C00"/>
                </a:solidFill>
                <a:latin typeface="Monaco" charset="0"/>
              </a:rPr>
              <a:t>= </a:t>
            </a:r>
            <a:r>
              <a:rPr lang="en-US" sz="2600" b="1" dirty="0" err="1" smtClean="0">
                <a:solidFill>
                  <a:srgbClr val="000000"/>
                </a:solidFill>
                <a:latin typeface="Monaco" charset="0"/>
              </a:rPr>
              <a:t>duk_get_top</a:t>
            </a:r>
            <a:r>
              <a:rPr lang="en-US" sz="2600" b="1" dirty="0" smtClean="0">
                <a:solidFill>
                  <a:srgbClr val="000000"/>
                </a:solidFill>
                <a:latin typeface="Monaco" charset="0"/>
              </a:rPr>
              <a:t>(</a:t>
            </a:r>
            <a:r>
              <a:rPr lang="en-US" sz="2600" b="1" dirty="0" err="1" smtClean="0">
                <a:solidFill>
                  <a:srgbClr val="000000"/>
                </a:solidFill>
                <a:latin typeface="Monaco" charset="0"/>
              </a:rPr>
              <a:t>ctx</a:t>
            </a:r>
            <a:r>
              <a:rPr lang="en-US" sz="2600" b="1" dirty="0" smtClean="0">
                <a:solidFill>
                  <a:srgbClr val="000000"/>
                </a:solidFill>
                <a:latin typeface="Monaco" charset="0"/>
              </a:rPr>
              <a:t>);       </a:t>
            </a:r>
            <a:r>
              <a:rPr lang="en-US" sz="2600" b="1" i="1" dirty="0" smtClean="0">
                <a:solidFill>
                  <a:srgbClr val="8F5902"/>
                </a:solidFill>
                <a:latin typeface="Monaco" charset="0"/>
              </a:rPr>
              <a:t>// # of arguments</a:t>
            </a:r>
          </a:p>
          <a:p>
            <a:r>
              <a:rPr lang="fr-FR" sz="2600" dirty="0">
                <a:latin typeface="Monaco" charset="0"/>
              </a:rPr>
              <a:t> </a:t>
            </a:r>
            <a:r>
              <a:rPr lang="fr-FR" sz="2600" dirty="0" smtClean="0">
                <a:latin typeface="Monaco" charset="0"/>
              </a:rPr>
              <a:t> </a:t>
            </a:r>
            <a:r>
              <a:rPr lang="fr-FR" sz="2600" b="1" dirty="0" smtClean="0">
                <a:solidFill>
                  <a:srgbClr val="204A87"/>
                </a:solidFill>
                <a:latin typeface="Monaco" charset="0"/>
              </a:rPr>
              <a:t>double </a:t>
            </a:r>
            <a:r>
              <a:rPr lang="fr-FR" sz="2600" b="1" dirty="0" err="1">
                <a:solidFill>
                  <a:srgbClr val="000000"/>
                </a:solidFill>
                <a:latin typeface="Monaco" charset="0"/>
              </a:rPr>
              <a:t>res</a:t>
            </a:r>
            <a:r>
              <a:rPr lang="fr-FR" sz="2600" b="1" dirty="0">
                <a:solidFill>
                  <a:srgbClr val="000000"/>
                </a:solidFill>
                <a:latin typeface="Monaco" charset="0"/>
              </a:rPr>
              <a:t> </a:t>
            </a:r>
            <a:r>
              <a:rPr lang="fr-FR" sz="2600" b="1" dirty="0">
                <a:solidFill>
                  <a:srgbClr val="CE5C00"/>
                </a:solidFill>
                <a:latin typeface="Monaco" charset="0"/>
              </a:rPr>
              <a:t>= </a:t>
            </a:r>
            <a:r>
              <a:rPr lang="fr-FR" sz="2600" b="1" dirty="0">
                <a:solidFill>
                  <a:srgbClr val="0000CF"/>
                </a:solidFill>
                <a:latin typeface="Monaco" charset="0"/>
              </a:rPr>
              <a:t>0.0</a:t>
            </a:r>
            <a:r>
              <a:rPr lang="fr-FR" sz="2600" b="1" dirty="0" smtClean="0">
                <a:solidFill>
                  <a:srgbClr val="000000"/>
                </a:solidFill>
                <a:latin typeface="Monaco" charset="0"/>
              </a:rPr>
              <a:t>;</a:t>
            </a:r>
          </a:p>
          <a:p>
            <a:endParaRPr lang="fr-FR" sz="2600" dirty="0" smtClean="0">
              <a:latin typeface="Monaco" charset="0"/>
            </a:endParaRPr>
          </a:p>
          <a:p>
            <a:r>
              <a:rPr lang="en-US" sz="2600" dirty="0">
                <a:latin typeface="Monaco" charset="0"/>
              </a:rPr>
              <a:t> </a:t>
            </a:r>
            <a:r>
              <a:rPr lang="en-US" sz="2600" dirty="0" smtClean="0">
                <a:latin typeface="Monaco" charset="0"/>
              </a:rPr>
              <a:t> </a:t>
            </a:r>
            <a:r>
              <a:rPr lang="en-US" sz="2600" b="1" dirty="0" smtClean="0">
                <a:solidFill>
                  <a:srgbClr val="204A87"/>
                </a:solidFill>
                <a:latin typeface="Monaco" charset="0"/>
              </a:rPr>
              <a:t>for </a:t>
            </a:r>
            <a:r>
              <a:rPr lang="en-US" sz="2600" b="1" dirty="0">
                <a:solidFill>
                  <a:srgbClr val="000000"/>
                </a:solidFill>
                <a:latin typeface="Monaco" charset="0"/>
              </a:rPr>
              <a:t>(</a:t>
            </a:r>
            <a:r>
              <a:rPr lang="en-US" sz="2600" b="1" dirty="0" err="1">
                <a:solidFill>
                  <a:srgbClr val="000000"/>
                </a:solidFill>
                <a:latin typeface="Monaco" charset="0"/>
              </a:rPr>
              <a:t>i</a:t>
            </a:r>
            <a:r>
              <a:rPr lang="en-US" sz="2600" b="1" dirty="0">
                <a:solidFill>
                  <a:srgbClr val="000000"/>
                </a:solidFill>
                <a:latin typeface="Monaco" charset="0"/>
              </a:rPr>
              <a:t> </a:t>
            </a:r>
            <a:r>
              <a:rPr lang="en-US" sz="2600" b="1" dirty="0">
                <a:solidFill>
                  <a:srgbClr val="CE5C00"/>
                </a:solidFill>
                <a:latin typeface="Monaco" charset="0"/>
              </a:rPr>
              <a:t>= </a:t>
            </a:r>
            <a:r>
              <a:rPr lang="en-US" sz="2600" b="1" dirty="0">
                <a:solidFill>
                  <a:srgbClr val="0000CF"/>
                </a:solidFill>
                <a:latin typeface="Monaco" charset="0"/>
              </a:rPr>
              <a:t>0</a:t>
            </a:r>
            <a:r>
              <a:rPr lang="en-US" sz="2600" b="1" dirty="0">
                <a:solidFill>
                  <a:srgbClr val="000000"/>
                </a:solidFill>
                <a:latin typeface="Monaco" charset="0"/>
              </a:rPr>
              <a:t>; </a:t>
            </a:r>
            <a:r>
              <a:rPr lang="en-US" sz="2600" b="1" dirty="0" err="1">
                <a:solidFill>
                  <a:srgbClr val="000000"/>
                </a:solidFill>
                <a:latin typeface="Monaco" charset="0"/>
              </a:rPr>
              <a:t>i</a:t>
            </a:r>
            <a:r>
              <a:rPr lang="en-US" sz="2600" b="1" dirty="0">
                <a:solidFill>
                  <a:srgbClr val="000000"/>
                </a:solidFill>
                <a:latin typeface="Monaco" charset="0"/>
              </a:rPr>
              <a:t> </a:t>
            </a:r>
            <a:r>
              <a:rPr lang="en-US" sz="2600" b="1" dirty="0">
                <a:solidFill>
                  <a:srgbClr val="CE5C00"/>
                </a:solidFill>
                <a:latin typeface="Monaco" charset="0"/>
              </a:rPr>
              <a:t>&lt; </a:t>
            </a:r>
            <a:r>
              <a:rPr lang="en-US" sz="2600" b="1" dirty="0">
                <a:solidFill>
                  <a:srgbClr val="000000"/>
                </a:solidFill>
                <a:latin typeface="Monaco" charset="0"/>
              </a:rPr>
              <a:t>n; </a:t>
            </a:r>
            <a:r>
              <a:rPr lang="en-US" sz="2600" b="1" dirty="0" err="1">
                <a:solidFill>
                  <a:srgbClr val="000000"/>
                </a:solidFill>
                <a:latin typeface="Monaco" charset="0"/>
              </a:rPr>
              <a:t>i</a:t>
            </a:r>
            <a:r>
              <a:rPr lang="en-US" sz="2600" b="1" dirty="0">
                <a:solidFill>
                  <a:srgbClr val="CE5C00"/>
                </a:solidFill>
                <a:latin typeface="Monaco" charset="0"/>
              </a:rPr>
              <a:t>++</a:t>
            </a:r>
            <a:r>
              <a:rPr lang="en-US" sz="2600" b="1" dirty="0">
                <a:solidFill>
                  <a:srgbClr val="000000"/>
                </a:solidFill>
                <a:latin typeface="Monaco" charset="0"/>
              </a:rPr>
              <a:t>) {</a:t>
            </a:r>
          </a:p>
          <a:p>
            <a:r>
              <a:rPr lang="en-US" sz="2600" dirty="0">
                <a:latin typeface="Monaco" charset="0"/>
              </a:rPr>
              <a:t> </a:t>
            </a:r>
            <a:r>
              <a:rPr lang="en-US" sz="2600" dirty="0" smtClean="0">
                <a:latin typeface="Monaco" charset="0"/>
              </a:rPr>
              <a:t>   </a:t>
            </a:r>
            <a:r>
              <a:rPr lang="en-US" sz="2600" dirty="0" smtClean="0">
                <a:solidFill>
                  <a:srgbClr val="000000"/>
                </a:solidFill>
                <a:latin typeface="Monaco" charset="0"/>
              </a:rPr>
              <a:t>res </a:t>
            </a:r>
            <a:r>
              <a:rPr lang="en-US" sz="2600" b="1" dirty="0">
                <a:solidFill>
                  <a:srgbClr val="CE5C00"/>
                </a:solidFill>
                <a:latin typeface="Monaco" charset="0"/>
              </a:rPr>
              <a:t>+= </a:t>
            </a:r>
            <a:r>
              <a:rPr lang="en-US" sz="2600" b="1" dirty="0" err="1">
                <a:solidFill>
                  <a:srgbClr val="000000"/>
                </a:solidFill>
                <a:latin typeface="Monaco" charset="0"/>
              </a:rPr>
              <a:t>duk_to_number</a:t>
            </a:r>
            <a:r>
              <a:rPr lang="en-US" sz="2600" b="1" dirty="0">
                <a:solidFill>
                  <a:srgbClr val="000000"/>
                </a:solidFill>
                <a:latin typeface="Monaco" charset="0"/>
              </a:rPr>
              <a:t>(</a:t>
            </a:r>
            <a:r>
              <a:rPr lang="en-US" sz="2600" b="1" dirty="0" err="1">
                <a:solidFill>
                  <a:srgbClr val="000000"/>
                </a:solidFill>
                <a:latin typeface="Monaco" charset="0"/>
              </a:rPr>
              <a:t>ctx</a:t>
            </a:r>
            <a:r>
              <a:rPr lang="en-US" sz="2600" b="1" dirty="0">
                <a:solidFill>
                  <a:srgbClr val="000000"/>
                </a:solidFill>
                <a:latin typeface="Monaco" charset="0"/>
              </a:rPr>
              <a:t>, </a:t>
            </a:r>
            <a:r>
              <a:rPr lang="en-US" sz="2600" b="1" dirty="0" err="1">
                <a:solidFill>
                  <a:srgbClr val="000000"/>
                </a:solidFill>
                <a:latin typeface="Monaco" charset="0"/>
              </a:rPr>
              <a:t>i</a:t>
            </a:r>
            <a:r>
              <a:rPr lang="en-US" sz="2600" b="1" dirty="0" smtClean="0">
                <a:solidFill>
                  <a:srgbClr val="000000"/>
                </a:solidFill>
                <a:latin typeface="Monaco" charset="0"/>
              </a:rPr>
              <a:t>); </a:t>
            </a:r>
            <a:r>
              <a:rPr lang="en-US" sz="2600" b="1" i="1" dirty="0" smtClean="0">
                <a:solidFill>
                  <a:srgbClr val="8F5902"/>
                </a:solidFill>
                <a:latin typeface="Monaco" charset="0"/>
              </a:rPr>
              <a:t>// add </a:t>
            </a:r>
            <a:r>
              <a:rPr lang="en-US" sz="2600" b="1" i="1" dirty="0" err="1" smtClean="0">
                <a:solidFill>
                  <a:srgbClr val="8F5902"/>
                </a:solidFill>
                <a:latin typeface="Monaco" charset="0"/>
              </a:rPr>
              <a:t>em</a:t>
            </a:r>
            <a:r>
              <a:rPr lang="en-US" sz="2600" b="1" i="1" dirty="0" smtClean="0">
                <a:solidFill>
                  <a:srgbClr val="8F5902"/>
                </a:solidFill>
                <a:latin typeface="Monaco" charset="0"/>
              </a:rPr>
              <a:t> up</a:t>
            </a:r>
            <a:endParaRPr lang="en-US" sz="2600" b="1" dirty="0">
              <a:solidFill>
                <a:srgbClr val="000000"/>
              </a:solidFill>
              <a:latin typeface="Monaco" charset="0"/>
            </a:endParaRPr>
          </a:p>
          <a:p>
            <a:r>
              <a:rPr lang="en-US" sz="2600" dirty="0">
                <a:latin typeface="Monaco" charset="0"/>
              </a:rPr>
              <a:t> </a:t>
            </a:r>
            <a:r>
              <a:rPr lang="en-US" sz="2600" dirty="0" smtClean="0">
                <a:latin typeface="Monaco" charset="0"/>
              </a:rPr>
              <a:t> </a:t>
            </a:r>
            <a:r>
              <a:rPr lang="en-US" sz="2600" b="1" dirty="0" smtClean="0">
                <a:solidFill>
                  <a:srgbClr val="000000"/>
                </a:solidFill>
                <a:latin typeface="Monaco" charset="0"/>
              </a:rPr>
              <a:t>}</a:t>
            </a:r>
          </a:p>
          <a:p>
            <a:endParaRPr lang="en-US" sz="2600" dirty="0" smtClean="0">
              <a:latin typeface="Monaco" charset="0"/>
            </a:endParaRPr>
          </a:p>
          <a:p>
            <a:r>
              <a:rPr lang="en-US" sz="2600" dirty="0">
                <a:latin typeface="Monaco" charset="0"/>
              </a:rPr>
              <a:t> </a:t>
            </a:r>
            <a:r>
              <a:rPr lang="en-US" sz="2600" dirty="0" smtClean="0">
                <a:latin typeface="Monaco" charset="0"/>
              </a:rPr>
              <a:t> </a:t>
            </a:r>
            <a:r>
              <a:rPr lang="en-US" sz="2600" dirty="0" err="1" smtClean="0">
                <a:solidFill>
                  <a:srgbClr val="000000"/>
                </a:solidFill>
                <a:latin typeface="Monaco" charset="0"/>
              </a:rPr>
              <a:t>duk_push_number</a:t>
            </a:r>
            <a:r>
              <a:rPr lang="en-US" sz="2600" b="1" dirty="0" smtClean="0">
                <a:solidFill>
                  <a:srgbClr val="000000"/>
                </a:solidFill>
                <a:latin typeface="Monaco" charset="0"/>
              </a:rPr>
              <a:t>(</a:t>
            </a:r>
            <a:r>
              <a:rPr lang="en-US" sz="2600" b="1" dirty="0" err="1" smtClean="0">
                <a:solidFill>
                  <a:srgbClr val="000000"/>
                </a:solidFill>
                <a:latin typeface="Monaco" charset="0"/>
              </a:rPr>
              <a:t>ctx</a:t>
            </a:r>
            <a:r>
              <a:rPr lang="en-US" sz="2600" b="1" dirty="0">
                <a:solidFill>
                  <a:srgbClr val="000000"/>
                </a:solidFill>
                <a:latin typeface="Monaco" charset="0"/>
              </a:rPr>
              <a:t>, res);</a:t>
            </a:r>
          </a:p>
          <a:p>
            <a:r>
              <a:rPr lang="en-US" sz="2600" dirty="0">
                <a:latin typeface="Monaco" charset="0"/>
              </a:rPr>
              <a:t> </a:t>
            </a:r>
            <a:r>
              <a:rPr lang="en-US" sz="2600" dirty="0" smtClean="0">
                <a:latin typeface="Monaco" charset="0"/>
              </a:rPr>
              <a:t> </a:t>
            </a:r>
            <a:r>
              <a:rPr lang="en-US" sz="2600" b="1" dirty="0" smtClean="0">
                <a:solidFill>
                  <a:srgbClr val="204A87"/>
                </a:solidFill>
                <a:latin typeface="Monaco" charset="0"/>
              </a:rPr>
              <a:t>return </a:t>
            </a:r>
            <a:r>
              <a:rPr lang="en-US" sz="2600" b="1" dirty="0">
                <a:solidFill>
                  <a:srgbClr val="0000CF"/>
                </a:solidFill>
                <a:latin typeface="Monaco" charset="0"/>
              </a:rPr>
              <a:t>1</a:t>
            </a:r>
            <a:r>
              <a:rPr lang="en-US" sz="2600" b="1" dirty="0">
                <a:solidFill>
                  <a:srgbClr val="000000"/>
                </a:solidFill>
                <a:latin typeface="Monaco" charset="0"/>
              </a:rPr>
              <a:t>;  </a:t>
            </a:r>
            <a:r>
              <a:rPr lang="en-US" sz="2600" b="1" dirty="0" smtClean="0">
                <a:solidFill>
                  <a:srgbClr val="000000"/>
                </a:solidFill>
                <a:latin typeface="Monaco" charset="0"/>
              </a:rPr>
              <a:t>                     </a:t>
            </a:r>
            <a:r>
              <a:rPr lang="en-US" sz="2600" b="1" i="1" dirty="0" smtClean="0">
                <a:solidFill>
                  <a:srgbClr val="8F5902"/>
                </a:solidFill>
                <a:latin typeface="Monaco" charset="0"/>
              </a:rPr>
              <a:t>// single return value</a:t>
            </a:r>
            <a:endParaRPr lang="en-US" sz="2600" b="1" i="1" dirty="0">
              <a:solidFill>
                <a:srgbClr val="8F5902"/>
              </a:solidFill>
              <a:latin typeface="Monaco" charset="0"/>
            </a:endParaRPr>
          </a:p>
          <a:p>
            <a:r>
              <a:rPr lang="en-US" sz="2600" b="1" dirty="0" smtClean="0">
                <a:solidFill>
                  <a:srgbClr val="000000"/>
                </a:solidFill>
                <a:latin typeface="Monaco" charset="0"/>
              </a:rPr>
              <a:t>}</a:t>
            </a:r>
            <a:endParaRPr lang="en-US" sz="2600" b="1" dirty="0">
              <a:solidFill>
                <a:srgbClr val="000000"/>
              </a:solidFill>
              <a:latin typeface="Monaco" charset="0"/>
            </a:endParaRPr>
          </a:p>
        </p:txBody>
      </p:sp>
    </p:spTree>
    <p:extLst>
      <p:ext uri="{BB962C8B-B14F-4D97-AF65-F5344CB8AC3E}">
        <p14:creationId xmlns:p14="http://schemas.microsoft.com/office/powerpoint/2010/main" val="15191253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87" y="1125643"/>
            <a:ext cx="11145647" cy="1325563"/>
          </a:xfrm>
        </p:spPr>
        <p:txBody>
          <a:bodyPr/>
          <a:lstStyle/>
          <a:p>
            <a:r>
              <a:rPr lang="en-US" dirty="0" smtClean="0"/>
              <a:t>Register and call global function</a:t>
            </a:r>
            <a:endParaRPr lang="en-US" dirty="0"/>
          </a:p>
        </p:txBody>
      </p:sp>
      <p:sp>
        <p:nvSpPr>
          <p:cNvPr id="35" name="Rounded Rectangle 34"/>
          <p:cNvSpPr/>
          <p:nvPr/>
        </p:nvSpPr>
        <p:spPr>
          <a:xfrm>
            <a:off x="1058144" y="3486376"/>
            <a:ext cx="2119398" cy="275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1161879" y="5361101"/>
            <a:ext cx="1911927" cy="548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 </a:t>
            </a:r>
            <a:r>
              <a:rPr lang="is-IS" dirty="0" smtClean="0"/>
              <a:t>...gobal...</a:t>
            </a:r>
            <a:r>
              <a:rPr lang="en-US" dirty="0" smtClean="0"/>
              <a:t>}</a:t>
            </a:r>
            <a:endParaRPr lang="en-US" dirty="0"/>
          </a:p>
        </p:txBody>
      </p:sp>
      <p:sp>
        <p:nvSpPr>
          <p:cNvPr id="37" name="TextBox 36"/>
          <p:cNvSpPr txBox="1"/>
          <p:nvPr/>
        </p:nvSpPr>
        <p:spPr>
          <a:xfrm>
            <a:off x="841208" y="2787667"/>
            <a:ext cx="2553268" cy="584775"/>
          </a:xfrm>
          <a:prstGeom prst="rect">
            <a:avLst/>
          </a:prstGeom>
          <a:noFill/>
        </p:spPr>
        <p:txBody>
          <a:bodyPr wrap="square" rtlCol="0">
            <a:spAutoFit/>
          </a:bodyPr>
          <a:lstStyle/>
          <a:p>
            <a:r>
              <a:rPr lang="en-US" sz="3200" dirty="0" err="1"/>
              <a:t>p</a:t>
            </a:r>
            <a:r>
              <a:rPr lang="en-US" sz="3200" dirty="0" err="1" smtClean="0"/>
              <a:t>ush_global</a:t>
            </a:r>
            <a:r>
              <a:rPr lang="en-US" sz="3200" dirty="0" smtClean="0"/>
              <a:t>()</a:t>
            </a:r>
            <a:endParaRPr lang="en-US" sz="3200" dirty="0"/>
          </a:p>
        </p:txBody>
      </p:sp>
      <p:sp>
        <p:nvSpPr>
          <p:cNvPr id="38" name="TextBox 37"/>
          <p:cNvSpPr txBox="1"/>
          <p:nvPr/>
        </p:nvSpPr>
        <p:spPr>
          <a:xfrm>
            <a:off x="3788007" y="2766607"/>
            <a:ext cx="2564476" cy="584775"/>
          </a:xfrm>
          <a:prstGeom prst="rect">
            <a:avLst/>
          </a:prstGeom>
          <a:noFill/>
        </p:spPr>
        <p:txBody>
          <a:bodyPr wrap="square" rtlCol="0">
            <a:spAutoFit/>
          </a:bodyPr>
          <a:lstStyle/>
          <a:p>
            <a:r>
              <a:rPr lang="en-US" sz="3200" dirty="0" err="1" smtClean="0"/>
              <a:t>push_c_func</a:t>
            </a:r>
            <a:r>
              <a:rPr lang="en-US" sz="3200" dirty="0" smtClean="0"/>
              <a:t>()</a:t>
            </a:r>
            <a:endParaRPr lang="en-US" sz="3200" dirty="0"/>
          </a:p>
        </p:txBody>
      </p:sp>
      <p:sp>
        <p:nvSpPr>
          <p:cNvPr id="39" name="TextBox 38"/>
          <p:cNvSpPr txBox="1"/>
          <p:nvPr/>
        </p:nvSpPr>
        <p:spPr>
          <a:xfrm>
            <a:off x="6818293" y="2787667"/>
            <a:ext cx="2001026" cy="584775"/>
          </a:xfrm>
          <a:prstGeom prst="rect">
            <a:avLst/>
          </a:prstGeom>
          <a:noFill/>
        </p:spPr>
        <p:txBody>
          <a:bodyPr wrap="square" rtlCol="0">
            <a:spAutoFit/>
          </a:bodyPr>
          <a:lstStyle/>
          <a:p>
            <a:r>
              <a:rPr lang="en-US" sz="3200" dirty="0" err="1" smtClean="0"/>
              <a:t>put_prop</a:t>
            </a:r>
            <a:r>
              <a:rPr lang="en-US" sz="3200" dirty="0" smtClean="0"/>
              <a:t>()</a:t>
            </a:r>
            <a:endParaRPr lang="en-US" sz="3200" dirty="0"/>
          </a:p>
        </p:txBody>
      </p:sp>
      <p:sp>
        <p:nvSpPr>
          <p:cNvPr id="41" name="Rounded Rectangle 40"/>
          <p:cNvSpPr/>
          <p:nvPr/>
        </p:nvSpPr>
        <p:spPr>
          <a:xfrm>
            <a:off x="3788007" y="3486376"/>
            <a:ext cx="2326870" cy="275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725342" y="3486376"/>
            <a:ext cx="2103288" cy="275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4020984" y="5361101"/>
            <a:ext cx="1911927" cy="548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 </a:t>
            </a:r>
            <a:r>
              <a:rPr lang="is-IS" dirty="0" smtClean="0"/>
              <a:t>…global... </a:t>
            </a:r>
            <a:r>
              <a:rPr lang="en-US" dirty="0" smtClean="0"/>
              <a:t>}</a:t>
            </a:r>
            <a:endParaRPr lang="en-US" dirty="0"/>
          </a:p>
        </p:txBody>
      </p:sp>
      <p:sp>
        <p:nvSpPr>
          <p:cNvPr id="44" name="Rounded Rectangle 43"/>
          <p:cNvSpPr/>
          <p:nvPr/>
        </p:nvSpPr>
        <p:spPr>
          <a:xfrm>
            <a:off x="4020984" y="4746717"/>
            <a:ext cx="1911927" cy="548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a:t>
            </a:r>
            <a:r>
              <a:rPr lang="en-US" dirty="0" smtClean="0"/>
              <a:t>dder()</a:t>
            </a:r>
            <a:endParaRPr lang="en-US" dirty="0"/>
          </a:p>
        </p:txBody>
      </p:sp>
      <p:sp>
        <p:nvSpPr>
          <p:cNvPr id="45" name="Rounded Rectangle 44"/>
          <p:cNvSpPr/>
          <p:nvPr/>
        </p:nvSpPr>
        <p:spPr>
          <a:xfrm>
            <a:off x="6823602" y="5361100"/>
            <a:ext cx="1911927" cy="5486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 adder: </a:t>
            </a:r>
            <a:r>
              <a:rPr lang="en-US" dirty="0" err="1" smtClean="0"/>
              <a:t>func</a:t>
            </a:r>
            <a:r>
              <a:rPr lang="en-US" dirty="0" smtClean="0"/>
              <a:t>() }</a:t>
            </a:r>
            <a:endParaRPr lang="en-US" dirty="0"/>
          </a:p>
        </p:txBody>
      </p:sp>
      <p:sp>
        <p:nvSpPr>
          <p:cNvPr id="46" name="TextBox 45"/>
          <p:cNvSpPr txBox="1"/>
          <p:nvPr/>
        </p:nvSpPr>
        <p:spPr>
          <a:xfrm>
            <a:off x="9910900" y="2787667"/>
            <a:ext cx="1159677" cy="584775"/>
          </a:xfrm>
          <a:prstGeom prst="rect">
            <a:avLst/>
          </a:prstGeom>
          <a:noFill/>
        </p:spPr>
        <p:txBody>
          <a:bodyPr wrap="square" rtlCol="0">
            <a:spAutoFit/>
          </a:bodyPr>
          <a:lstStyle/>
          <a:p>
            <a:r>
              <a:rPr lang="en-US" sz="3200" dirty="0" smtClean="0"/>
              <a:t>pop()</a:t>
            </a:r>
            <a:endParaRPr lang="en-US" sz="3200" dirty="0"/>
          </a:p>
        </p:txBody>
      </p:sp>
      <p:sp>
        <p:nvSpPr>
          <p:cNvPr id="47" name="Rounded Rectangle 46"/>
          <p:cNvSpPr/>
          <p:nvPr/>
        </p:nvSpPr>
        <p:spPr>
          <a:xfrm>
            <a:off x="9439095" y="3460829"/>
            <a:ext cx="2103288" cy="275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16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P spid="38" grpId="0"/>
      <p:bldP spid="39" grpId="0"/>
      <p:bldP spid="41" grpId="0" animBg="1"/>
      <p:bldP spid="42" grpId="0" animBg="1"/>
      <p:bldP spid="43" grpId="0" animBg="1"/>
      <p:bldP spid="44" grpId="0" animBg="1"/>
      <p:bldP spid="45" grpId="0" animBg="1"/>
      <p:bldP spid="46" grpId="0"/>
      <p:bldP spid="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85" y="1232196"/>
            <a:ext cx="10515600" cy="1325563"/>
          </a:xfrm>
        </p:spPr>
        <p:txBody>
          <a:bodyPr/>
          <a:lstStyle/>
          <a:p>
            <a:r>
              <a:rPr lang="en-US" dirty="0" smtClean="0"/>
              <a:t>Register and Run the C Function</a:t>
            </a:r>
            <a:endParaRPr lang="en-US" dirty="0"/>
          </a:p>
        </p:txBody>
      </p:sp>
      <p:sp>
        <p:nvSpPr>
          <p:cNvPr id="4" name="TextBox 3"/>
          <p:cNvSpPr txBox="1"/>
          <p:nvPr/>
        </p:nvSpPr>
        <p:spPr>
          <a:xfrm>
            <a:off x="698269" y="3006646"/>
            <a:ext cx="10740044" cy="2492990"/>
          </a:xfrm>
          <a:prstGeom prst="rect">
            <a:avLst/>
          </a:prstGeom>
          <a:noFill/>
        </p:spPr>
        <p:txBody>
          <a:bodyPr wrap="square" rtlCol="0">
            <a:spAutoFit/>
          </a:bodyPr>
          <a:lstStyle/>
          <a:p>
            <a:r>
              <a:rPr lang="en-US" sz="2600" dirty="0" err="1" smtClean="0">
                <a:solidFill>
                  <a:srgbClr val="000000"/>
                </a:solidFill>
                <a:latin typeface="Monaco" charset="0"/>
              </a:rPr>
              <a:t>duk_push_global_object</a:t>
            </a:r>
            <a:r>
              <a:rPr lang="en-US" sz="2600" b="1" dirty="0" smtClean="0">
                <a:solidFill>
                  <a:srgbClr val="000000"/>
                </a:solidFill>
                <a:latin typeface="Monaco" charset="0"/>
              </a:rPr>
              <a:t>();                      // 1</a:t>
            </a:r>
          </a:p>
          <a:p>
            <a:r>
              <a:rPr lang="en-US" sz="2600" dirty="0" err="1" smtClean="0">
                <a:solidFill>
                  <a:srgbClr val="000000"/>
                </a:solidFill>
                <a:latin typeface="Monaco" charset="0"/>
              </a:rPr>
              <a:t>duk_push_c_function</a:t>
            </a:r>
            <a:r>
              <a:rPr lang="en-US" sz="2600" b="1" dirty="0" smtClean="0">
                <a:solidFill>
                  <a:srgbClr val="000000"/>
                </a:solidFill>
                <a:latin typeface="Monaco" charset="0"/>
              </a:rPr>
              <a:t>(</a:t>
            </a:r>
            <a:r>
              <a:rPr lang="en-US" sz="2600" b="1" dirty="0" err="1" smtClean="0">
                <a:solidFill>
                  <a:srgbClr val="000000"/>
                </a:solidFill>
                <a:latin typeface="Monaco" charset="0"/>
              </a:rPr>
              <a:t>ctx</a:t>
            </a:r>
            <a:r>
              <a:rPr lang="en-US" sz="2600" b="1" dirty="0" smtClean="0">
                <a:solidFill>
                  <a:srgbClr val="000000"/>
                </a:solidFill>
                <a:latin typeface="Monaco" charset="0"/>
              </a:rPr>
              <a:t>, adder, DUK_VARARGS);  // 2</a:t>
            </a:r>
          </a:p>
          <a:p>
            <a:r>
              <a:rPr lang="en-US" sz="2600" dirty="0" err="1" smtClean="0">
                <a:solidFill>
                  <a:srgbClr val="000000"/>
                </a:solidFill>
                <a:latin typeface="Monaco" charset="0"/>
              </a:rPr>
              <a:t>duk_put_prop_string</a:t>
            </a:r>
            <a:r>
              <a:rPr lang="en-US" sz="2600" b="1" dirty="0" smtClean="0">
                <a:solidFill>
                  <a:srgbClr val="000000"/>
                </a:solidFill>
                <a:latin typeface="Monaco" charset="0"/>
              </a:rPr>
              <a:t>(</a:t>
            </a:r>
            <a:r>
              <a:rPr lang="en-US" sz="2600" b="1" dirty="0" err="1" smtClean="0">
                <a:solidFill>
                  <a:srgbClr val="000000"/>
                </a:solidFill>
                <a:latin typeface="Monaco" charset="0"/>
              </a:rPr>
              <a:t>ctx</a:t>
            </a:r>
            <a:r>
              <a:rPr lang="en-US" sz="2600" b="1" dirty="0">
                <a:solidFill>
                  <a:srgbClr val="000000"/>
                </a:solidFill>
                <a:latin typeface="Monaco" charset="0"/>
              </a:rPr>
              <a:t>, </a:t>
            </a:r>
            <a:r>
              <a:rPr lang="en-US" sz="2600" b="1" dirty="0">
                <a:solidFill>
                  <a:srgbClr val="0000CF"/>
                </a:solidFill>
                <a:latin typeface="Monaco" charset="0"/>
              </a:rPr>
              <a:t>1</a:t>
            </a:r>
            <a:r>
              <a:rPr lang="en-US" sz="2600" b="1" dirty="0" smtClean="0">
                <a:solidFill>
                  <a:srgbClr val="000000"/>
                </a:solidFill>
                <a:latin typeface="Monaco" charset="0"/>
              </a:rPr>
              <a:t>, </a:t>
            </a:r>
            <a:r>
              <a:rPr lang="en-US" sz="2600" b="1" dirty="0">
                <a:solidFill>
                  <a:srgbClr val="4E9A06"/>
                </a:solidFill>
                <a:latin typeface="Monaco" charset="0"/>
              </a:rPr>
              <a:t>"adder"</a:t>
            </a:r>
            <a:r>
              <a:rPr lang="en-US" sz="2600" b="1" dirty="0">
                <a:solidFill>
                  <a:srgbClr val="000000"/>
                </a:solidFill>
                <a:latin typeface="Monaco" charset="0"/>
              </a:rPr>
              <a:t>);</a:t>
            </a:r>
          </a:p>
          <a:p>
            <a:r>
              <a:rPr lang="en-US" sz="2600" dirty="0" err="1" smtClean="0">
                <a:solidFill>
                  <a:srgbClr val="000000"/>
                </a:solidFill>
                <a:latin typeface="Monaco" charset="0"/>
              </a:rPr>
              <a:t>duk_pop</a:t>
            </a:r>
            <a:r>
              <a:rPr lang="en-US" sz="2600" b="1" dirty="0" smtClean="0">
                <a:solidFill>
                  <a:srgbClr val="000000"/>
                </a:solidFill>
                <a:latin typeface="Monaco" charset="0"/>
              </a:rPr>
              <a:t>(</a:t>
            </a:r>
            <a:r>
              <a:rPr lang="en-US" sz="2600" b="1" dirty="0" err="1" smtClean="0">
                <a:solidFill>
                  <a:srgbClr val="000000"/>
                </a:solidFill>
                <a:latin typeface="Monaco" charset="0"/>
              </a:rPr>
              <a:t>ctx</a:t>
            </a:r>
            <a:r>
              <a:rPr lang="en-US" sz="2600" b="1" dirty="0" smtClean="0">
                <a:solidFill>
                  <a:srgbClr val="000000"/>
                </a:solidFill>
                <a:latin typeface="Monaco" charset="0"/>
              </a:rPr>
              <a:t>);  </a:t>
            </a:r>
            <a:r>
              <a:rPr lang="en-US" sz="2600" b="1" i="1" dirty="0" smtClean="0">
                <a:solidFill>
                  <a:srgbClr val="8F5902"/>
                </a:solidFill>
                <a:latin typeface="Monaco" charset="0"/>
              </a:rPr>
              <a:t>/* pop </a:t>
            </a:r>
            <a:r>
              <a:rPr lang="en-US" sz="2600" b="1" i="1" smtClean="0">
                <a:solidFill>
                  <a:srgbClr val="8F5902"/>
                </a:solidFill>
                <a:latin typeface="Monaco" charset="0"/>
              </a:rPr>
              <a:t>global */ </a:t>
            </a:r>
            <a:endParaRPr lang="en-US" sz="2600" b="1" i="1" dirty="0">
              <a:solidFill>
                <a:srgbClr val="8F5902"/>
              </a:solidFill>
              <a:latin typeface="Monaco" charset="0"/>
            </a:endParaRPr>
          </a:p>
          <a:p>
            <a:endParaRPr lang="en-US" sz="2600" dirty="0">
              <a:latin typeface="Monaco" charset="0"/>
            </a:endParaRPr>
          </a:p>
          <a:p>
            <a:r>
              <a:rPr lang="en-US" sz="2600" dirty="0" err="1" smtClean="0">
                <a:solidFill>
                  <a:srgbClr val="000000"/>
                </a:solidFill>
                <a:latin typeface="Monaco" charset="0"/>
              </a:rPr>
              <a:t>duk_eval_string</a:t>
            </a:r>
            <a:r>
              <a:rPr lang="en-US" sz="2600" b="1" dirty="0" smtClean="0">
                <a:solidFill>
                  <a:srgbClr val="000000"/>
                </a:solidFill>
                <a:latin typeface="Monaco" charset="0"/>
              </a:rPr>
              <a:t>(</a:t>
            </a:r>
            <a:r>
              <a:rPr lang="en-US" sz="2600" b="1" dirty="0" err="1" smtClean="0">
                <a:solidFill>
                  <a:srgbClr val="000000"/>
                </a:solidFill>
                <a:latin typeface="Monaco" charset="0"/>
              </a:rPr>
              <a:t>ctx</a:t>
            </a:r>
            <a:r>
              <a:rPr lang="en-US" sz="2600" b="1" dirty="0">
                <a:solidFill>
                  <a:srgbClr val="000000"/>
                </a:solidFill>
                <a:latin typeface="Monaco" charset="0"/>
              </a:rPr>
              <a:t>, </a:t>
            </a:r>
            <a:r>
              <a:rPr lang="en-US" sz="2600" b="1" dirty="0">
                <a:solidFill>
                  <a:srgbClr val="4E9A06"/>
                </a:solidFill>
                <a:latin typeface="Monaco" charset="0"/>
              </a:rPr>
              <a:t>"print('2+3=' + adder(2, 3</a:t>
            </a:r>
            <a:r>
              <a:rPr lang="en-US" sz="2600" b="1" dirty="0" smtClean="0">
                <a:solidFill>
                  <a:srgbClr val="4E9A06"/>
                </a:solidFill>
                <a:latin typeface="Monaco" charset="0"/>
              </a:rPr>
              <a:t>));"</a:t>
            </a:r>
            <a:r>
              <a:rPr lang="en-US" sz="2600" b="1" dirty="0" smtClean="0">
                <a:solidFill>
                  <a:srgbClr val="000000"/>
                </a:solidFill>
                <a:latin typeface="Monaco" charset="0"/>
              </a:rPr>
              <a:t>);</a:t>
            </a:r>
            <a:endParaRPr lang="en-US" sz="2600" b="1" dirty="0">
              <a:solidFill>
                <a:srgbClr val="000000"/>
              </a:solidFill>
              <a:latin typeface="Monaco" charset="0"/>
            </a:endParaRPr>
          </a:p>
        </p:txBody>
      </p:sp>
    </p:spTree>
    <p:extLst>
      <p:ext uri="{BB962C8B-B14F-4D97-AF65-F5344CB8AC3E}">
        <p14:creationId xmlns:p14="http://schemas.microsoft.com/office/powerpoint/2010/main" val="1122654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447" y="2412603"/>
            <a:ext cx="10515600" cy="1325563"/>
          </a:xfrm>
        </p:spPr>
        <p:txBody>
          <a:bodyPr>
            <a:normAutofit/>
          </a:bodyPr>
          <a:lstStyle/>
          <a:p>
            <a:pPr algn="ctr"/>
            <a:r>
              <a:rPr lang="en-US" sz="6600" dirty="0" smtClean="0"/>
              <a:t>Thank you for listening!</a:t>
            </a:r>
            <a:endParaRPr lang="en-US" sz="6600" dirty="0"/>
          </a:p>
        </p:txBody>
      </p:sp>
      <p:sp>
        <p:nvSpPr>
          <p:cNvPr id="3" name="Rectangle 2"/>
          <p:cNvSpPr/>
          <p:nvPr/>
        </p:nvSpPr>
        <p:spPr>
          <a:xfrm>
            <a:off x="2257422" y="4303431"/>
            <a:ext cx="7696915" cy="1015663"/>
          </a:xfrm>
          <a:prstGeom prst="rect">
            <a:avLst/>
          </a:prstGeom>
        </p:spPr>
        <p:txBody>
          <a:bodyPr wrap="none">
            <a:spAutoFit/>
          </a:bodyPr>
          <a:lstStyle/>
          <a:p>
            <a:r>
              <a:rPr lang="en-US" sz="6000" dirty="0" smtClean="0"/>
              <a:t>text </a:t>
            </a:r>
            <a:r>
              <a:rPr lang="en-US" sz="6000" dirty="0"/>
              <a:t>“duktape” to 33888</a:t>
            </a:r>
          </a:p>
        </p:txBody>
      </p:sp>
    </p:spTree>
    <p:extLst>
      <p:ext uri="{BB962C8B-B14F-4D97-AF65-F5344CB8AC3E}">
        <p14:creationId xmlns:p14="http://schemas.microsoft.com/office/powerpoint/2010/main" val="1258503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98" y="3027744"/>
            <a:ext cx="10515600" cy="1325563"/>
          </a:xfrm>
        </p:spPr>
        <p:txBody>
          <a:bodyPr>
            <a:noAutofit/>
          </a:bodyPr>
          <a:lstStyle/>
          <a:p>
            <a:pPr algn="ctr"/>
            <a:r>
              <a:rPr lang="en-US" sz="9600" dirty="0" smtClean="0"/>
              <a:t>JS Culture</a:t>
            </a:r>
            <a:endParaRPr lang="en-US" sz="9600" dirty="0"/>
          </a:p>
        </p:txBody>
      </p:sp>
    </p:spTree>
    <p:extLst>
      <p:ext uri="{BB962C8B-B14F-4D97-AF65-F5344CB8AC3E}">
        <p14:creationId xmlns:p14="http://schemas.microsoft.com/office/powerpoint/2010/main" val="1019135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3200" y="2159000"/>
            <a:ext cx="9118600" cy="3170099"/>
          </a:xfrm>
          <a:prstGeom prst="rect">
            <a:avLst/>
          </a:prstGeom>
          <a:noFill/>
        </p:spPr>
        <p:txBody>
          <a:bodyPr wrap="square" rtlCol="0">
            <a:spAutoFit/>
          </a:bodyPr>
          <a:lstStyle/>
          <a:p>
            <a:pPr algn="ctr"/>
            <a:r>
              <a:rPr lang="en-US" sz="10000" dirty="0" smtClean="0"/>
              <a:t>MORE JAVASCRIPT!</a:t>
            </a:r>
            <a:endParaRPr lang="en-US" sz="10000" dirty="0"/>
          </a:p>
        </p:txBody>
      </p:sp>
    </p:spTree>
    <p:extLst>
      <p:ext uri="{BB962C8B-B14F-4D97-AF65-F5344CB8AC3E}">
        <p14:creationId xmlns:p14="http://schemas.microsoft.com/office/powerpoint/2010/main" val="723753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14242" y="1041400"/>
            <a:ext cx="3156358" cy="5626100"/>
          </a:xfrm>
          <a:prstGeom prst="rect">
            <a:avLst/>
          </a:prstGeom>
        </p:spPr>
      </p:pic>
      <p:pic>
        <p:nvPicPr>
          <p:cNvPr id="5" name="Picture 4"/>
          <p:cNvPicPr>
            <a:picLocks noChangeAspect="1"/>
          </p:cNvPicPr>
          <p:nvPr/>
        </p:nvPicPr>
        <p:blipFill>
          <a:blip r:embed="rId4"/>
          <a:stretch>
            <a:fillRect/>
          </a:stretch>
        </p:blipFill>
        <p:spPr>
          <a:xfrm>
            <a:off x="6273800" y="2228850"/>
            <a:ext cx="2743200" cy="2857500"/>
          </a:xfrm>
          <a:prstGeom prst="rect">
            <a:avLst/>
          </a:prstGeom>
        </p:spPr>
      </p:pic>
    </p:spTree>
    <p:extLst>
      <p:ext uri="{BB962C8B-B14F-4D97-AF65-F5344CB8AC3E}">
        <p14:creationId xmlns:p14="http://schemas.microsoft.com/office/powerpoint/2010/main" val="13401396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684" y="1647831"/>
            <a:ext cx="10515600" cy="1325563"/>
          </a:xfrm>
        </p:spPr>
        <p:txBody>
          <a:bodyPr/>
          <a:lstStyle/>
          <a:p>
            <a:r>
              <a:rPr lang="en-US" dirty="0" smtClean="0"/>
              <a:t>What is Duktape?</a:t>
            </a:r>
            <a:endParaRPr lang="en-US" dirty="0"/>
          </a:p>
        </p:txBody>
      </p:sp>
      <p:sp>
        <p:nvSpPr>
          <p:cNvPr id="3" name="Content Placeholder 2"/>
          <p:cNvSpPr>
            <a:spLocks noGrp="1"/>
          </p:cNvSpPr>
          <p:nvPr>
            <p:ph idx="1"/>
          </p:nvPr>
        </p:nvSpPr>
        <p:spPr>
          <a:xfrm>
            <a:off x="239685" y="3139580"/>
            <a:ext cx="11780520" cy="2336335"/>
          </a:xfrm>
        </p:spPr>
        <p:txBody>
          <a:bodyPr>
            <a:noAutofit/>
          </a:bodyPr>
          <a:lstStyle/>
          <a:p>
            <a:r>
              <a:rPr lang="en-US" sz="4000" dirty="0" smtClean="0"/>
              <a:t>Embeddable ECMAScript Engine</a:t>
            </a:r>
          </a:p>
          <a:p>
            <a:pPr marL="685800" lvl="2">
              <a:spcBef>
                <a:spcPts val="1000"/>
              </a:spcBef>
            </a:pPr>
            <a:r>
              <a:rPr lang="en-US" sz="3200" dirty="0"/>
              <a:t>Extend functionality of C/C++ code through flexible </a:t>
            </a:r>
            <a:r>
              <a:rPr lang="en-US" sz="3200" dirty="0" smtClean="0"/>
              <a:t>scripting</a:t>
            </a:r>
          </a:p>
          <a:p>
            <a:pPr lvl="1"/>
            <a:r>
              <a:rPr lang="en-US" sz="3200" dirty="0"/>
              <a:t>Leverage speedy C</a:t>
            </a:r>
            <a:r>
              <a:rPr lang="en-US" sz="3200" dirty="0" smtClean="0"/>
              <a:t> </a:t>
            </a:r>
            <a:r>
              <a:rPr lang="en-US" sz="3200" dirty="0"/>
              <a:t>functions from within JavaScript </a:t>
            </a:r>
            <a:r>
              <a:rPr lang="en-US" sz="3200" dirty="0" smtClean="0"/>
              <a:t>program</a:t>
            </a:r>
          </a:p>
        </p:txBody>
      </p:sp>
    </p:spTree>
    <p:extLst>
      <p:ext uri="{BB962C8B-B14F-4D97-AF65-F5344CB8AC3E}">
        <p14:creationId xmlns:p14="http://schemas.microsoft.com/office/powerpoint/2010/main" val="1443014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Compliance</a:t>
            </a:r>
          </a:p>
          <a:p>
            <a:r>
              <a:rPr lang="en-US" dirty="0" smtClean="0"/>
              <a:t>Portability</a:t>
            </a:r>
          </a:p>
          <a:p>
            <a:r>
              <a:rPr lang="en-US" dirty="0" smtClean="0"/>
              <a:t>Easy C Interface</a:t>
            </a:r>
          </a:p>
          <a:p>
            <a:r>
              <a:rPr lang="en-US" dirty="0" smtClean="0"/>
              <a:t>Small footprint</a:t>
            </a:r>
          </a:p>
          <a:p>
            <a:r>
              <a:rPr lang="en-US" dirty="0" smtClean="0"/>
              <a:t>Reasonable Performance (ASCII String Performance)</a:t>
            </a:r>
            <a:endParaRPr lang="en-US" dirty="0"/>
          </a:p>
        </p:txBody>
      </p:sp>
    </p:spTree>
    <p:extLst>
      <p:ext uri="{BB962C8B-B14F-4D97-AF65-F5344CB8AC3E}">
        <p14:creationId xmlns:p14="http://schemas.microsoft.com/office/powerpoint/2010/main" val="7991044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31026" y="1197033"/>
            <a:ext cx="9885373" cy="5660967"/>
          </a:xfrm>
          <a:prstGeom prst="rect">
            <a:avLst/>
          </a:prstGeom>
        </p:spPr>
      </p:pic>
    </p:spTree>
    <p:extLst>
      <p:ext uri="{BB962C8B-B14F-4D97-AF65-F5344CB8AC3E}">
        <p14:creationId xmlns:p14="http://schemas.microsoft.com/office/powerpoint/2010/main" val="1681271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1637</TotalTime>
  <Words>1240</Words>
  <Application>Microsoft Macintosh PowerPoint</Application>
  <PresentationFormat>Widescreen</PresentationFormat>
  <Paragraphs>202</Paragraphs>
  <Slides>33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Droid Sans Mono</vt:lpstr>
      <vt:lpstr>Helvetica Neue LT Std 45 Light</vt:lpstr>
      <vt:lpstr>Monaco</vt:lpstr>
      <vt:lpstr>SauceCodePowerline-Regular</vt:lpstr>
      <vt:lpstr>Arial</vt:lpstr>
      <vt:lpstr>Office Theme</vt:lpstr>
      <vt:lpstr>PowerPoint Presentation</vt:lpstr>
      <vt:lpstr>PowerPoint Presentation</vt:lpstr>
      <vt:lpstr>PowerPoint Presentation</vt:lpstr>
      <vt:lpstr>JS Culture</vt:lpstr>
      <vt:lpstr>PowerPoint Presentation</vt:lpstr>
      <vt:lpstr>PowerPoint Presentation</vt:lpstr>
      <vt:lpstr>What is Duktape?</vt:lpstr>
      <vt:lpstr>Project Goals</vt:lpstr>
      <vt:lpstr>PowerPoint Presentation</vt:lpstr>
      <vt:lpstr>Features</vt:lpstr>
      <vt:lpstr>Endless possibilities…</vt:lpstr>
      <vt:lpstr>What do I need?</vt:lpstr>
      <vt:lpstr>Duktape API</vt:lpstr>
      <vt:lpstr>Duktape Internals</vt:lpstr>
      <vt:lpstr>Stack based API</vt:lpstr>
      <vt:lpstr>How do I use it?</vt:lpstr>
      <vt:lpstr>PowerPoint Presentation</vt:lpstr>
      <vt:lpstr>Leverage JS from C/C++</vt:lpstr>
      <vt:lpstr>cool.js (some great JS we want to use)</vt:lpstr>
      <vt:lpstr>PowerPoint Presentation</vt:lpstr>
      <vt:lpstr>PowerPoint Presentation</vt:lpstr>
      <vt:lpstr>PowerPoint Presentation</vt:lpstr>
      <vt:lpstr>Stack Attack</vt:lpstr>
      <vt:lpstr>cool.js</vt:lpstr>
      <vt:lpstr>Run the function</vt:lpstr>
      <vt:lpstr>Leverage C/C++ from JS</vt:lpstr>
      <vt:lpstr>Fn that adds a variable amount of numbers </vt:lpstr>
      <vt:lpstr>Return Values</vt:lpstr>
      <vt:lpstr>Fn that adds a variable amount of numbers </vt:lpstr>
      <vt:lpstr>PowerPoint Presentation</vt:lpstr>
      <vt:lpstr>Register and call global function</vt:lpstr>
      <vt:lpstr>Register and Run the C Function</vt:lpstr>
      <vt:lpstr>Thank you for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Tyler Brock</cp:lastModifiedBy>
  <cp:revision>176</cp:revision>
  <dcterms:created xsi:type="dcterms:W3CDTF">2015-11-12T15:50:19Z</dcterms:created>
  <dcterms:modified xsi:type="dcterms:W3CDTF">2015-12-09T01:08:47Z</dcterms:modified>
</cp:coreProperties>
</file>